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4"/>
  </p:notesMasterIdLst>
  <p:sldIdLst>
    <p:sldId id="547" r:id="rId2"/>
    <p:sldId id="548" r:id="rId3"/>
    <p:sldId id="549" r:id="rId4"/>
    <p:sldId id="513" r:id="rId5"/>
    <p:sldId id="535" r:id="rId6"/>
    <p:sldId id="556" r:id="rId7"/>
    <p:sldId id="558" r:id="rId8"/>
    <p:sldId id="534" r:id="rId9"/>
    <p:sldId id="510" r:id="rId10"/>
    <p:sldId id="557" r:id="rId11"/>
    <p:sldId id="532" r:id="rId12"/>
    <p:sldId id="509" r:id="rId13"/>
    <p:sldId id="514" r:id="rId14"/>
    <p:sldId id="515" r:id="rId15"/>
    <p:sldId id="516" r:id="rId16"/>
    <p:sldId id="518" r:id="rId17"/>
    <p:sldId id="519" r:id="rId18"/>
    <p:sldId id="520" r:id="rId19"/>
    <p:sldId id="562" r:id="rId20"/>
    <p:sldId id="524" r:id="rId21"/>
    <p:sldId id="525" r:id="rId22"/>
    <p:sldId id="531" r:id="rId23"/>
  </p:sldIdLst>
  <p:sldSz cx="9144000" cy="5143500" type="screen16x9"/>
  <p:notesSz cx="6797675" cy="99266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17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35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53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709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5886" algn="l" defTabSz="914355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064" algn="l" defTabSz="914355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240" algn="l" defTabSz="914355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418" algn="l" defTabSz="914355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600"/>
    <a:srgbClr val="990033"/>
    <a:srgbClr val="FBB99F"/>
    <a:srgbClr val="F7713B"/>
    <a:srgbClr val="FCCDBA"/>
    <a:srgbClr val="FBBCA3"/>
    <a:srgbClr val="9999FF"/>
    <a:srgbClr val="9966FF"/>
    <a:srgbClr val="6600FF"/>
    <a:srgbClr val="FFFF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309" autoAdjust="0"/>
    <p:restoredTop sz="96404" autoAdjust="0"/>
  </p:normalViewPr>
  <p:slideViewPr>
    <p:cSldViewPr>
      <p:cViewPr>
        <p:scale>
          <a:sx n="100" d="100"/>
          <a:sy n="100" d="100"/>
        </p:scale>
        <p:origin x="-2250" y="-906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3036" y="9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2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F261D7-6289-4163-9446-B75C2FA2E763}" type="datetimeFigureOut">
              <a:rPr lang="ru-RU"/>
              <a:pPr>
                <a:defRPr/>
              </a:pPr>
              <a:t>23.03.2023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5113"/>
            <a:ext cx="5438775" cy="446770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6400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630"/>
            <a:ext cx="2946400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AF4B1CE-E28E-4493-9075-3AF38FF4F8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864312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4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9633F3-4A60-417B-B146-48E129BBFBE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C0B495-E834-48A5-864B-7FD16E06BC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24163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E807857E-C07A-4EC7-9830-26849082152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CC8B9F50-2DD6-475E-B233-955B1E9A29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25812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E807857E-C07A-4EC7-9830-26849082152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CC8B9F50-2DD6-475E-B233-955B1E9A29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6316880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E807857E-C07A-4EC7-9830-26849082152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CC8B9F50-2DD6-475E-B233-955B1E9A29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81742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E807857E-C07A-4EC7-9830-26849082152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CC8B9F50-2DD6-475E-B233-955B1E9A29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973168277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E807857E-C07A-4EC7-9830-26849082152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CC8B9F50-2DD6-475E-B233-955B1E9A29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67689369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E8F3A0-4DF1-497D-90FB-CF8FA2BCE5E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FD186F-44B1-4813-A89E-B19CE43D20B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523206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5055C25-0C4A-432B-8A88-EC87A3700DB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B94B6E-F905-4C66-83A8-AAB92FF37ED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3939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601D95-D630-47B1-9704-E4B488C3881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3BAC77-8DAA-4599-86F4-67282EA65F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40688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3A15D93-70D8-4CCA-A686-9383EBCBD48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33BB57-2DE1-4139-8075-FE3D993132D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4138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ABF905-5A8C-4936-B873-7FDECED5423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3385AC-375B-40DB-9722-076727585B6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5074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340D4-E9CC-40AD-BD0E-C72AEB45EA8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8FF3F4-4281-4552-A6A9-3BC6B05B47C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6276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1F50F3-7D35-43F7-9D4B-1EBE565CC98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7761B-398A-42A5-B239-58F6AABC7A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96819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B97106-EB88-4B01-B14D-8F2264329F1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1BE34-5304-42F9-B3A5-42F2D4CAC5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6720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D554AD-9FC2-4DAC-A00D-9071EED9414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DE77DF-9E0D-45FF-9751-EA0D3FC6580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51146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7641D5-4826-49A7-893C-52B659AC196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3F64C8-AE93-4945-B6D8-8E10C7A7EC6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762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E807857E-C07A-4EC7-9830-26849082152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pPr defTabSz="685800">
              <a:defRPr/>
            </a:pPr>
            <a:fld id="{CC8B9F50-2DD6-475E-B233-955B1E9A29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5577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internet.garant.ru/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suslugi.ru/" TargetMode="External"/><Relationship Id="rId2" Type="http://schemas.openxmlformats.org/officeDocument/2006/relationships/hyperlink" Target="https://internet.garant.ru/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suslugi.ru/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internet.garant.ru/" TargetMode="External"/><Relationship Id="rId2" Type="http://schemas.openxmlformats.org/officeDocument/2006/relationships/hyperlink" Target="https://www.gosuslugi.ru/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suslugi.ru/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801" y="42427"/>
            <a:ext cx="5505406" cy="194421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Федеральные НПА, регламентирующие прием в общеобразовательные организации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3BAC77-8DAA-4599-86F4-67282EA65F4E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  <p:pic>
        <p:nvPicPr>
          <p:cNvPr id="5" name="Picture 4" descr="Официальный брендбук Года педагога и наставника в Российской Федерации">
            <a:extLst>
              <a:ext uri="{FF2B5EF4-FFF2-40B4-BE49-F238E27FC236}">
                <a16:creationId xmlns:a16="http://schemas.microsoft.com/office/drawing/2014/main" xmlns="" id="{255BDB15-140E-47D2-B000-1FD9DDE9B6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207" y="11113"/>
            <a:ext cx="1313199" cy="10676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Оформление и обзор тематического стенда к Году Национальных культур и  традиций в Республике Татарстан 2023, Алексеевский район — дата и место  проведения, программа мероприятия.">
            <a:extLst>
              <a:ext uri="{FF2B5EF4-FFF2-40B4-BE49-F238E27FC236}">
                <a16:creationId xmlns:a16="http://schemas.microsoft.com/office/drawing/2014/main" xmlns="" id="{DF6A9DBC-1C17-40BC-85A5-4FD592AA2F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387" y="72585"/>
            <a:ext cx="1841626" cy="9208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1347614"/>
            <a:ext cx="734481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Федеральный закон от 29.12.2012 № 273-ФЗ «Об образовании в Российской Федерации»; 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ru-RU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Федеральный закон от 17.02.2023 № 19-ФЗ «Об особенностях правового регулирования отношений в сферах образования и науки в связи с принятием в Российскую Федерацию Донецкой Народной Республики, Луганской Народной Республики, Запорожской области, Херсонской области и образованием в составе РФ новых субъектов - Донецкой Народной Республики, Луганской Народной Республики, Запорожской области, Херсонской области и о внесении изменений в отдельные законодательные акты Российской Федерации»;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43318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1BE34-5304-42F9-B3A5-42F2D4CAC579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5" y="195716"/>
            <a:ext cx="5472608" cy="489631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67544" y="3579862"/>
            <a:ext cx="79928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Внесены в изменения в Порядок организации индивидуального отбора обучающихся при приеме либо переводе в государственные и муниципальные образовательные организации Республики Татарстан для получения основного общего и среднего общего образования с углубленным изучением отдельных учебных предметов или для профильного обучения, утвержденный приказом Министерства образования и науки РТ от 27 февраля 2015 г. № под-1156/15</a:t>
            </a:r>
          </a:p>
        </p:txBody>
      </p:sp>
    </p:spTree>
    <p:extLst>
      <p:ext uri="{BB962C8B-B14F-4D97-AF65-F5344CB8AC3E}">
        <p14:creationId xmlns="" xmlns:p14="http://schemas.microsoft.com/office/powerpoint/2010/main" val="41285628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1BE34-5304-42F9-B3A5-42F2D4CAC579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23478"/>
            <a:ext cx="87849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изменения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lang="ru-RU" sz="16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приказе МО и Н РТ от 27.02.2015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г. № </a:t>
            </a:r>
            <a:r>
              <a:rPr lang="ru-RU" sz="16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под-1156/15)</a:t>
            </a:r>
            <a:endParaRPr lang="ru-RU" sz="16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27580761"/>
              </p:ext>
            </p:extLst>
          </p:nvPr>
        </p:nvGraphicFramePr>
        <p:xfrm>
          <a:off x="107504" y="627534"/>
          <a:ext cx="9036496" cy="4381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>
                  <a:extLst>
                    <a:ext uri="{9D8B030D-6E8A-4147-A177-3AD203B41FA5}">
                      <a16:colId xmlns:a16="http://schemas.microsoft.com/office/drawing/2014/main" xmlns="" val="4032339384"/>
                    </a:ext>
                  </a:extLst>
                </a:gridCol>
                <a:gridCol w="4716016">
                  <a:extLst>
                    <a:ext uri="{9D8B030D-6E8A-4147-A177-3AD203B41FA5}">
                      <a16:colId xmlns:a16="http://schemas.microsoft.com/office/drawing/2014/main" xmlns="" val="3171849895"/>
                    </a:ext>
                  </a:extLst>
                </a:gridCol>
              </a:tblGrid>
              <a:tr h="24541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Старая</a:t>
                      </a:r>
                      <a:r>
                        <a:rPr lang="ru-RU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редакция (24.03.2021)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Новая редакция (01.02.2023)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17585839"/>
                  </a:ext>
                </a:extLst>
              </a:tr>
              <a:tr h="691951">
                <a:tc>
                  <a:txBody>
                    <a:bodyPr/>
                    <a:lstStyle/>
                    <a:p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4. </a:t>
                      </a:r>
                      <a:r>
                        <a:rPr lang="ru-RU" sz="1000" b="0" i="0" kern="1200" dirty="0" smtClean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Информирование обучающихся, их родителей (законных представителей) о сроках, времени, месте подачи заявлений и процедуре индивидуального отбора осуществляется образовательной организацией через официальный сайт, ученические и родительские собрания, информационные стенды, средства массовой информации не позднее 30 дней до начала индивидуального отбора.</a:t>
                      </a:r>
                      <a:endParaRPr lang="ru-RU" sz="10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Пункт 4 приказа дополнен абзацами:</a:t>
                      </a:r>
                    </a:p>
                    <a:p>
                      <a:r>
                        <a:rPr lang="ru-RU" sz="1000" b="0" i="0" kern="1200" dirty="0" smtClean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Индивидуальный отбор проводится: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ru-RU" sz="1000" b="1" i="0" kern="1200" dirty="0" smtClean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при переводе </a:t>
                      </a:r>
                      <a:r>
                        <a:rPr lang="ru-RU" sz="1000" b="0" i="0" kern="1200" dirty="0" smtClean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 классы с углубленным изучением отдельных учебных предметов на новый учебный год </a:t>
                      </a:r>
                      <a:r>
                        <a:rPr lang="ru-RU" sz="1000" b="1" i="0" kern="1200" dirty="0" smtClean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 пределах одной общеобразовательной организации </a:t>
                      </a:r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ru-RU" sz="1000" b="1" i="0" kern="1200" dirty="0" smtClean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 период с 1 апреля по 15 июня </a:t>
                      </a:r>
                      <a:r>
                        <a:rPr lang="ru-RU" sz="1000" b="0" i="0" kern="1200" dirty="0" smtClean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текущего учебного года;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ru-RU" sz="1000" b="1" i="0" kern="1200" dirty="0" smtClean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при переводе</a:t>
                      </a:r>
                      <a:r>
                        <a:rPr lang="ru-RU" sz="1000" b="0" i="0" kern="1200" dirty="0" smtClean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в классы с углубленным изучением отдельных учебных предметов на новый учебный год </a:t>
                      </a:r>
                      <a:r>
                        <a:rPr lang="ru-RU" sz="1000" b="1" i="0" kern="1200" dirty="0" smtClean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из одной общеобразовательной организации в другую общеобразовательную </a:t>
                      </a:r>
                      <a:r>
                        <a:rPr lang="ru-RU" sz="1000" b="1" i="0" kern="1200" dirty="0" smtClean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ru-RU" sz="1000" b="1" i="0" kern="1200" dirty="0" smtClean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 период с 1 апреля по 15 июля текущего</a:t>
                      </a:r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-RU" sz="1000" b="0" i="0" kern="1200" dirty="0" smtClean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учебного года с последующим зачислением в принимающую общеобразовательную организацию с 1 сентября нового учебного года;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ru-RU" sz="1000" b="1" i="0" kern="1200" dirty="0" smtClean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при приеме</a:t>
                      </a:r>
                      <a:r>
                        <a:rPr lang="ru-RU" sz="1000" b="0" i="0" kern="1200" dirty="0" smtClean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-RU" sz="1000" b="1" i="0" kern="1200" dirty="0" smtClean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для получения среднего общего образования в профильных класса</a:t>
                      </a:r>
                      <a:r>
                        <a:rPr lang="ru-RU" sz="1000" b="0" i="0" kern="1200" dirty="0" smtClean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х -</a:t>
                      </a:r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-RU" sz="1000" b="1" i="0" kern="1200" dirty="0" smtClean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 период с 20 июня по 31 августа </a:t>
                      </a:r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календарного </a:t>
                      </a:r>
                      <a:r>
                        <a:rPr lang="ru-RU" sz="1000" b="0" i="0" kern="1200" dirty="0" smtClean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года с последующим зачислением в 10 класс принимающей общеобразовательной организации с 1 сентября нового учебного года.</a:t>
                      </a:r>
                    </a:p>
                    <a:p>
                      <a:r>
                        <a:rPr lang="ru-RU" sz="1000" b="1" i="0" kern="1200" dirty="0" smtClean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Срок рассмотрения заявления </a:t>
                      </a:r>
                      <a:r>
                        <a:rPr lang="ru-RU" sz="1000" b="0" i="0" kern="1200" dirty="0" smtClean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об индивидуальном отборе </a:t>
                      </a:r>
                      <a:r>
                        <a:rPr lang="ru-RU" sz="1000" b="1" i="0" kern="1200" dirty="0" smtClean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 должен превышать 30 дней</a:t>
                      </a:r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-RU" sz="1000" b="0" i="0" kern="1200" dirty="0" smtClean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со дня подачи заявления</a:t>
                      </a:r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01659651"/>
                  </a:ext>
                </a:extLst>
              </a:tr>
              <a:tr h="165073">
                <a:tc>
                  <a:txBody>
                    <a:bodyPr/>
                    <a:lstStyle/>
                    <a:p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8. </a:t>
                      </a:r>
                      <a:r>
                        <a:rPr lang="ru-RU" sz="1000" b="0" i="0" kern="1200" dirty="0" smtClean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Критерии индивидуального отбора обучающихся устанавливаются ЛНА образовательной организации по согласованию с учредителем</a:t>
                      </a:r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</a:t>
                      </a:r>
                      <a:endParaRPr lang="ru-RU" sz="10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Пункт 8 приказа дополнен словами:</a:t>
                      </a:r>
                    </a:p>
                    <a:p>
                      <a:r>
                        <a:rPr lang="ru-RU" sz="1000" dirty="0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«</a:t>
                      </a:r>
                      <a:r>
                        <a:rPr lang="ru-RU" sz="1000" b="0" i="0" kern="1200" dirty="0" smtClean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 позднее чем за 40 рабочих дней до начала индивидуального отбора</a:t>
                      </a:r>
                      <a:r>
                        <a:rPr lang="ru-RU" sz="1000" dirty="0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»</a:t>
                      </a:r>
                      <a:endParaRPr lang="ru-RU" sz="10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30428465"/>
                  </a:ext>
                </a:extLst>
              </a:tr>
              <a:tr h="165073">
                <a:tc rowSpan="2">
                  <a:txBody>
                    <a:bodyPr/>
                    <a:lstStyle/>
                    <a:p>
                      <a:r>
                        <a:rPr lang="ru-RU" sz="1000" b="0" i="0" kern="1200" dirty="0" smtClean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14. О решении комиссии образовательная организация обязана проинформировать</a:t>
                      </a:r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r>
                        <a:rPr lang="ru-RU" sz="1000" b="0" i="0" kern="1200" dirty="0" smtClean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родителя (законного представителя) </a:t>
                      </a:r>
                      <a:r>
                        <a:rPr lang="ru-RU" sz="1000" b="0" i="0" kern="1200" dirty="0" err="1" smtClean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обучающе-гося</a:t>
                      </a:r>
                      <a:r>
                        <a:rPr lang="ru-RU" sz="1000" b="0" i="0" kern="1200" dirty="0" smtClean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-RU" sz="1000" b="0" i="0" kern="1200" dirty="0" smtClean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 позднее чем через 3 рабочих дня после дня подписания протокола комиссией по соответствующему предмету или профилю.</a:t>
                      </a:r>
                      <a:endParaRPr lang="ru-RU" sz="10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Пункт 14 приказа дополнен словами:</a:t>
                      </a:r>
                    </a:p>
                    <a:p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«</a:t>
                      </a:r>
                      <a:r>
                        <a:rPr lang="ru-RU" sz="1000" b="0" i="0" kern="1200" dirty="0" smtClean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обучающихся, их родителей (законных представителей)»</a:t>
                      </a:r>
                      <a:endParaRPr lang="ru-RU" sz="10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55594681"/>
                  </a:ext>
                </a:extLst>
              </a:tr>
              <a:tr h="165073">
                <a:tc v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Пункт 28 приказа исключен</a:t>
                      </a:r>
                      <a:endParaRPr lang="ru-RU" sz="1000" b="1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9136579"/>
                  </a:ext>
                </a:extLst>
              </a:tr>
            </a:tbl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683568" y="2643758"/>
            <a:ext cx="3240360" cy="100811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Важно! </a:t>
            </a:r>
            <a:r>
              <a:rPr lang="ru-RU" dirty="0" smtClean="0">
                <a:solidFill>
                  <a:srgbClr val="002060"/>
                </a:solidFill>
              </a:rPr>
              <a:t>Внести изменения в ЛНА школы!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Левая фигурная скобка 5"/>
          <p:cNvSpPr/>
          <p:nvPr/>
        </p:nvSpPr>
        <p:spPr>
          <a:xfrm>
            <a:off x="3995936" y="1347614"/>
            <a:ext cx="432048" cy="3312368"/>
          </a:xfrm>
          <a:prstGeom prst="leftBrac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322368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1BE34-5304-42F9-B3A5-42F2D4CAC579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73600"/>
            <a:ext cx="7992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Обязательные документы (для муниципалитета)</a:t>
            </a:r>
            <a:endParaRPr lang="ru-RU" sz="2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8240" y="1059582"/>
            <a:ext cx="64087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порядок учета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детей, подлежащих обучению по образовательным программам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начального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общего, основного общего и среднего общего образования, </a:t>
            </a:r>
            <a:endParaRPr lang="ru-RU" sz="1200" dirty="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200" dirty="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Порядок выдачи разрешения на приём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детей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получение начального общего образования в образовательных организациях по достижении детьми возраста шести лет и шести месяцев при отсутствии противопоказаний по состоянию здоровья, но не позже достижения ими возраста восьми лет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200" dirty="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Административный регламент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предоставления муниципальной услуги «Прием заявлений о зачислении в образовательные организации, реализующие программы общего образования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2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закрепление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муниципальных образовательных организаций за конкретными территориями муниципального района,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городского округа</a:t>
            </a:r>
          </a:p>
        </p:txBody>
      </p:sp>
      <p:sp>
        <p:nvSpPr>
          <p:cNvPr id="12" name="Правая фигурная скобка 11"/>
          <p:cNvSpPr/>
          <p:nvPr/>
        </p:nvSpPr>
        <p:spPr>
          <a:xfrm>
            <a:off x="7092280" y="1059582"/>
            <a:ext cx="288032" cy="1512168"/>
          </a:xfrm>
          <a:prstGeom prst="rightBrace">
            <a:avLst>
              <a:gd name="adj1" fmla="val 43834"/>
              <a:gd name="adj2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329905" y="3362311"/>
            <a:ext cx="15121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C00000"/>
                </a:solidFill>
                <a:latin typeface="PT Serif"/>
              </a:rPr>
              <a:t>Должен быть издан </a:t>
            </a:r>
            <a:r>
              <a:rPr lang="ru-RU" sz="1200" b="1" dirty="0">
                <a:solidFill>
                  <a:srgbClr val="C00000"/>
                </a:solidFill>
                <a:latin typeface="PT Serif"/>
              </a:rPr>
              <a:t>не позднее 15 марта </a:t>
            </a:r>
            <a:r>
              <a:rPr lang="ru-RU" sz="1200" b="1" dirty="0" err="1" smtClean="0">
                <a:solidFill>
                  <a:srgbClr val="C00000"/>
                </a:solidFill>
                <a:latin typeface="PT Serif"/>
              </a:rPr>
              <a:t>т.года</a:t>
            </a:r>
            <a:endParaRPr lang="ru-RU" sz="1200" b="1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80312" y="1204122"/>
            <a:ext cx="16047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</a:rPr>
              <a:t>Документы постоянно действия в рамках действующего законодательст</a:t>
            </a:r>
            <a:r>
              <a:rPr lang="ru-RU" sz="1200" b="1" dirty="0" smtClean="0">
                <a:solidFill>
                  <a:srgbClr val="006600"/>
                </a:solidFill>
              </a:rPr>
              <a:t>ва</a:t>
            </a:r>
            <a:endParaRPr lang="ru-RU" sz="1200" b="1" dirty="0">
              <a:solidFill>
                <a:srgbClr val="0066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092280" y="2643865"/>
            <a:ext cx="19442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C00000"/>
                </a:solidFill>
                <a:latin typeface="PT Serif"/>
              </a:rPr>
              <a:t>Вносятся изменения в связи с изменениями в Приказе №458</a:t>
            </a:r>
            <a:endParaRPr lang="ru-RU" sz="1200" b="1" dirty="0">
              <a:solidFill>
                <a:srgbClr val="C00000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827584" y="4155926"/>
            <a:ext cx="79208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Стрелка углом вверх 18"/>
          <p:cNvSpPr/>
          <p:nvPr/>
        </p:nvSpPr>
        <p:spPr>
          <a:xfrm rot="5400000">
            <a:off x="843753" y="4299747"/>
            <a:ext cx="615734" cy="360040"/>
          </a:xfrm>
          <a:prstGeom prst="bentUpArrow">
            <a:avLst>
              <a:gd name="adj1" fmla="val 35241"/>
              <a:gd name="adj2" fmla="val 25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1354451" y="4298016"/>
            <a:ext cx="42243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Локальный акт общеобразовательной организации</a:t>
            </a:r>
            <a:endParaRPr lang="ru-RU" sz="1600" b="1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65808" y="4298016"/>
            <a:ext cx="2570687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Прием заявлений с 30.03.2023 в 8.00</a:t>
            </a:r>
            <a:endParaRPr lang="ru-RU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Стрелка влево 21"/>
          <p:cNvSpPr/>
          <p:nvPr/>
        </p:nvSpPr>
        <p:spPr>
          <a:xfrm>
            <a:off x="5578808" y="4527649"/>
            <a:ext cx="648072" cy="32316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39486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13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807468" y="312738"/>
            <a:ext cx="58326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Особенности приема в 1 класс</a:t>
            </a:r>
            <a:endParaRPr lang="ru-RU" sz="2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0375" y="1003836"/>
            <a:ext cx="8080449" cy="317009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Обучение в начальной школе начинается с </a:t>
            </a:r>
            <a:r>
              <a:rPr lang="ru-RU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 лет 6 месяцев </a:t>
            </a:r>
            <a:r>
              <a:rPr lang="ru-RU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(при отсутствии противопоказаний по состоянию здоровья, но </a:t>
            </a:r>
            <a:r>
              <a:rPr lang="ru-RU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позже 8 лет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</a:t>
            </a:r>
            <a:r>
              <a:rPr lang="ru-RU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обучения в более раннем или позднем возрасте требуется:</a:t>
            </a:r>
          </a:p>
          <a:p>
            <a:pPr marL="342900" indent="285750" algn="just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письменное заявление родителей (законных представителей)</a:t>
            </a:r>
          </a:p>
          <a:p>
            <a:pPr marL="342900" indent="285750" algn="just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разрешение учредителя </a:t>
            </a:r>
            <a:r>
              <a:rPr lang="ru-RU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школы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Запрещается проводить индивидуальный или конкурсный отбор </a:t>
            </a:r>
            <a:r>
              <a:rPr lang="ru-RU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любой форме </a:t>
            </a:r>
            <a:r>
              <a:rPr lang="ru-RU" i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(статья 67 273-ФЗ «Об образовании в Российской Федерации)</a:t>
            </a:r>
          </a:p>
          <a:p>
            <a:pPr algn="just"/>
            <a:endParaRPr lang="ru-RU" sz="2000" i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71731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14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65174" y="1466621"/>
            <a:ext cx="8055299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Дети с ОВЗ принимаются на обучение  по адаптированным образовательным программам только с </a:t>
            </a:r>
            <a:r>
              <a:rPr lang="ru-RU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согласия родителей </a:t>
            </a:r>
            <a:r>
              <a:rPr lang="ru-RU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(законных представителей) и </a:t>
            </a:r>
            <a:r>
              <a:rPr lang="ru-RU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основании рекомендаций ПМПК </a:t>
            </a:r>
            <a:r>
              <a:rPr lang="ru-RU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(в заключении определяется вид АООП)</a:t>
            </a:r>
            <a:endParaRPr lang="ru-RU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65174" y="312738"/>
            <a:ext cx="76952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Прием на обучение детей с ОВЗ </a:t>
            </a:r>
            <a:endParaRPr lang="ru-RU" sz="20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58269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15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0375" y="61452"/>
            <a:ext cx="8683625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Места в образовательные организации предоставляются</a:t>
            </a:r>
            <a:endParaRPr lang="ru-RU" sz="2000" dirty="0">
              <a:solidFill>
                <a:srgbClr val="00206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1468" y="691300"/>
            <a:ext cx="2451958" cy="9314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 внеочередном </a:t>
            </a:r>
            <a:r>
              <a:rPr lang="ru-RU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порядке</a:t>
            </a:r>
            <a:endParaRPr lang="ru-RU" b="1" u="sng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436900" y="682863"/>
            <a:ext cx="2664296" cy="9330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Преимущественное право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430910" y="713957"/>
            <a:ext cx="2386149" cy="90200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первоочередном порядке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1520" y="2216173"/>
            <a:ext cx="2768524" cy="25402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образовательные организации, </a:t>
            </a:r>
            <a:r>
              <a:rPr lang="ru-RU" sz="1600" b="1" u="sng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имеющие </a:t>
            </a:r>
            <a:r>
              <a:rPr lang="ru-RU" sz="1600" b="1" u="sng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интернат</a:t>
            </a:r>
          </a:p>
          <a:p>
            <a:pPr lvl="0" algn="just"/>
            <a:r>
              <a:rPr lang="ru-RU" sz="16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детям работникам прокуратуры</a:t>
            </a:r>
          </a:p>
          <a:p>
            <a:pPr lvl="0" algn="just"/>
            <a:r>
              <a:rPr lang="ru-RU" sz="16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детям судей</a:t>
            </a:r>
          </a:p>
          <a:p>
            <a:pPr lvl="0" algn="just"/>
            <a:r>
              <a:rPr lang="ru-RU" sz="16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детям сотрудников следственного комитета</a:t>
            </a:r>
          </a:p>
          <a:p>
            <a:pPr lvl="0" algn="ctr"/>
            <a:endParaRPr lang="ru-RU" b="1" u="sng" dirty="0">
              <a:solidFill>
                <a:prstClr val="black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183748" y="2499742"/>
            <a:ext cx="3227061" cy="24344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детям, в те образовательные организации, в которых обучаются их полнородные и неполнородные братья и (или) сестры, усыновленных (удочеренных) или находящихся под опекой или попечительством в семье, включая приемные семьи). </a:t>
            </a:r>
          </a:p>
          <a:p>
            <a:pPr lvl="0"/>
            <a:endParaRPr lang="ru-RU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516216" y="2153901"/>
            <a:ext cx="2543159" cy="238649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детям военнослужащих (внимание мобилизованные в СВО)</a:t>
            </a:r>
          </a:p>
          <a:p>
            <a:pPr lvl="0"/>
            <a:r>
              <a:rPr lang="ru-RU" sz="16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детям сотрудников полиции по месту жительства их семей</a:t>
            </a:r>
          </a:p>
          <a:p>
            <a:pPr lvl="0"/>
            <a:r>
              <a:rPr lang="ru-RU" sz="16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1716988" y="1707733"/>
            <a:ext cx="484632" cy="3393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591722" y="1717665"/>
            <a:ext cx="484632" cy="3393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7363994" y="1707733"/>
            <a:ext cx="484632" cy="3393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276387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16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07975" y="1563638"/>
            <a:ext cx="4696073" cy="230832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этап</a:t>
            </a:r>
            <a:r>
              <a:rPr lang="ru-RU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</a:t>
            </a:r>
            <a:r>
              <a:rPr lang="ru-RU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30.03. - 30.06 </a:t>
            </a:r>
            <a:r>
              <a:rPr lang="ru-RU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детей: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имеющих </a:t>
            </a:r>
            <a:r>
              <a:rPr lang="ru-RU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преимущественное </a:t>
            </a:r>
            <a:r>
              <a:rPr lang="ru-RU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право;</a:t>
            </a:r>
            <a:endParaRPr lang="ru-RU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проживающих на закрепленной территории.</a:t>
            </a:r>
          </a:p>
          <a:p>
            <a:endParaRPr lang="ru-RU" b="1" dirty="0" smtClean="0">
              <a:solidFill>
                <a:srgbClr val="FF33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</a:t>
            </a:r>
            <a:r>
              <a:rPr lang="ru-RU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этап</a:t>
            </a:r>
            <a:r>
              <a:rPr lang="ru-RU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</a:t>
            </a:r>
            <a:r>
              <a:rPr lang="ru-RU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6.07-5.09</a:t>
            </a:r>
            <a:r>
              <a:rPr lang="ru-RU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детей: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не проживающих на закрепленной территории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312738"/>
            <a:ext cx="6984775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Сроки приема </a:t>
            </a:r>
            <a:r>
              <a:rPr lang="ru-RU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документов</a:t>
            </a:r>
            <a:endParaRPr lang="ru-RU" sz="2000" dirty="0">
              <a:solidFill>
                <a:srgbClr val="00206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http://school51kem.ucoz.ru/1klass/priem_v_shkolu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282" b="6861"/>
          <a:stretch/>
        </p:blipFill>
        <p:spPr bwMode="auto">
          <a:xfrm>
            <a:off x="4945124" y="1563638"/>
            <a:ext cx="4149602" cy="24482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354977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6182" y="229034"/>
            <a:ext cx="7930234" cy="286617"/>
          </a:xfrm>
          <a:prstGeom prst="rect">
            <a:avLst/>
          </a:prstGeom>
        </p:spPr>
        <p:txBody>
          <a:bodyPr vert="horz" wrap="square" lIns="0" tIns="952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9525" algn="ctr">
              <a:spcBef>
                <a:spcPts val="75"/>
              </a:spcBef>
            </a:pPr>
            <a:r>
              <a:rPr sz="18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ПРИЕМ</a:t>
            </a:r>
            <a:r>
              <a:rPr sz="1800" b="1" spc="-11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sz="18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ПЕРВЫЕ</a:t>
            </a:r>
            <a:r>
              <a:rPr sz="1800" b="1" spc="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8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КЛАССЫ</a:t>
            </a:r>
            <a:r>
              <a:rPr sz="1800" b="1" spc="-15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8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ОБРАЗОВАТЕЛЬНЫХ УЧРЕЖДЕНИЙ</a:t>
            </a:r>
            <a:endParaRPr sz="1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811773" y="2018954"/>
            <a:ext cx="1906429" cy="645795"/>
          </a:xfrm>
          <a:custGeom>
            <a:avLst/>
            <a:gdLst/>
            <a:ahLst/>
            <a:cxnLst/>
            <a:rect l="l" t="t" r="r" b="b"/>
            <a:pathLst>
              <a:path w="2541904" h="861060">
                <a:moveTo>
                  <a:pt x="2398395" y="0"/>
                </a:moveTo>
                <a:lnTo>
                  <a:pt x="143383" y="0"/>
                </a:lnTo>
                <a:lnTo>
                  <a:pt x="98039" y="7304"/>
                </a:lnTo>
                <a:lnTo>
                  <a:pt x="58677" y="27647"/>
                </a:lnTo>
                <a:lnTo>
                  <a:pt x="27647" y="58677"/>
                </a:lnTo>
                <a:lnTo>
                  <a:pt x="7304" y="98039"/>
                </a:lnTo>
                <a:lnTo>
                  <a:pt x="0" y="143383"/>
                </a:lnTo>
                <a:lnTo>
                  <a:pt x="0" y="717423"/>
                </a:lnTo>
                <a:lnTo>
                  <a:pt x="7304" y="762779"/>
                </a:lnTo>
                <a:lnTo>
                  <a:pt x="27647" y="802173"/>
                </a:lnTo>
                <a:lnTo>
                  <a:pt x="58677" y="833240"/>
                </a:lnTo>
                <a:lnTo>
                  <a:pt x="98039" y="853615"/>
                </a:lnTo>
                <a:lnTo>
                  <a:pt x="143383" y="860933"/>
                </a:lnTo>
                <a:lnTo>
                  <a:pt x="2398395" y="860933"/>
                </a:lnTo>
                <a:lnTo>
                  <a:pt x="2443751" y="853615"/>
                </a:lnTo>
                <a:lnTo>
                  <a:pt x="2483145" y="833240"/>
                </a:lnTo>
                <a:lnTo>
                  <a:pt x="2514212" y="802173"/>
                </a:lnTo>
                <a:lnTo>
                  <a:pt x="2534587" y="762779"/>
                </a:lnTo>
                <a:lnTo>
                  <a:pt x="2541905" y="717423"/>
                </a:lnTo>
                <a:lnTo>
                  <a:pt x="2541905" y="143383"/>
                </a:lnTo>
                <a:lnTo>
                  <a:pt x="2534587" y="98039"/>
                </a:lnTo>
                <a:lnTo>
                  <a:pt x="2514212" y="58677"/>
                </a:lnTo>
                <a:lnTo>
                  <a:pt x="2483145" y="27647"/>
                </a:lnTo>
                <a:lnTo>
                  <a:pt x="2443751" y="7304"/>
                </a:lnTo>
                <a:lnTo>
                  <a:pt x="239839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945979" y="2105909"/>
            <a:ext cx="1522095" cy="360163"/>
          </a:xfrm>
          <a:prstGeom prst="rect">
            <a:avLst/>
          </a:prstGeom>
        </p:spPr>
        <p:txBody>
          <a:bodyPr vert="horz" wrap="square" lIns="0" tIns="23813" rIns="0" bIns="0" rtlCol="0">
            <a:spAutoFit/>
          </a:bodyPr>
          <a:lstStyle/>
          <a:p>
            <a:pPr marL="9525" marR="3810" algn="ctr">
              <a:lnSpc>
                <a:spcPct val="91100"/>
              </a:lnSpc>
              <a:spcBef>
                <a:spcPts val="188"/>
              </a:spcBef>
            </a:pPr>
            <a:r>
              <a:rPr lang="ru-RU" sz="1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электронной форме </a:t>
            </a:r>
            <a:r>
              <a:rPr lang="ru-RU" sz="12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посредством ЕПГУ</a:t>
            </a:r>
            <a:endParaRPr sz="1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767609" y="2643092"/>
            <a:ext cx="1896428" cy="902970"/>
            <a:chOff x="9036177" y="3521646"/>
            <a:chExt cx="2528570" cy="1203960"/>
          </a:xfrm>
        </p:grpSpPr>
        <p:sp>
          <p:nvSpPr>
            <p:cNvPr id="6" name="object 6"/>
            <p:cNvSpPr/>
            <p:nvPr/>
          </p:nvSpPr>
          <p:spPr>
            <a:xfrm>
              <a:off x="9262110" y="3526409"/>
              <a:ext cx="441959" cy="321310"/>
            </a:xfrm>
            <a:custGeom>
              <a:avLst/>
              <a:gdLst/>
              <a:ahLst/>
              <a:cxnLst/>
              <a:rect l="l" t="t" r="r" b="b"/>
              <a:pathLst>
                <a:path w="441959" h="321310">
                  <a:moveTo>
                    <a:pt x="0" y="0"/>
                  </a:moveTo>
                  <a:lnTo>
                    <a:pt x="44217" y="23215"/>
                  </a:lnTo>
                  <a:lnTo>
                    <a:pt x="87697" y="47684"/>
                  </a:lnTo>
                  <a:lnTo>
                    <a:pt x="130417" y="73385"/>
                  </a:lnTo>
                  <a:lnTo>
                    <a:pt x="172352" y="100300"/>
                  </a:lnTo>
                  <a:lnTo>
                    <a:pt x="213476" y="128410"/>
                  </a:lnTo>
                  <a:lnTo>
                    <a:pt x="253766" y="157694"/>
                  </a:lnTo>
                  <a:lnTo>
                    <a:pt x="293197" y="188134"/>
                  </a:lnTo>
                  <a:lnTo>
                    <a:pt x="331743" y="219709"/>
                  </a:lnTo>
                  <a:lnTo>
                    <a:pt x="369381" y="252401"/>
                  </a:lnTo>
                  <a:lnTo>
                    <a:pt x="406086" y="286189"/>
                  </a:lnTo>
                  <a:lnTo>
                    <a:pt x="441833" y="321055"/>
                  </a:lnTo>
                </a:path>
              </a:pathLst>
            </a:custGeom>
            <a:ln w="9525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048877" y="3851529"/>
              <a:ext cx="2503170" cy="861060"/>
            </a:xfrm>
            <a:custGeom>
              <a:avLst/>
              <a:gdLst/>
              <a:ahLst/>
              <a:cxnLst/>
              <a:rect l="l" t="t" r="r" b="b"/>
              <a:pathLst>
                <a:path w="2503170" h="861060">
                  <a:moveTo>
                    <a:pt x="2359405" y="0"/>
                  </a:moveTo>
                  <a:lnTo>
                    <a:pt x="143509" y="0"/>
                  </a:lnTo>
                  <a:lnTo>
                    <a:pt x="98153" y="7304"/>
                  </a:lnTo>
                  <a:lnTo>
                    <a:pt x="58759" y="27647"/>
                  </a:lnTo>
                  <a:lnTo>
                    <a:pt x="27692" y="58677"/>
                  </a:lnTo>
                  <a:lnTo>
                    <a:pt x="7317" y="98039"/>
                  </a:lnTo>
                  <a:lnTo>
                    <a:pt x="0" y="143383"/>
                  </a:lnTo>
                  <a:lnTo>
                    <a:pt x="0" y="717423"/>
                  </a:lnTo>
                  <a:lnTo>
                    <a:pt x="7317" y="762779"/>
                  </a:lnTo>
                  <a:lnTo>
                    <a:pt x="27692" y="802173"/>
                  </a:lnTo>
                  <a:lnTo>
                    <a:pt x="58759" y="833240"/>
                  </a:lnTo>
                  <a:lnTo>
                    <a:pt x="98153" y="853615"/>
                  </a:lnTo>
                  <a:lnTo>
                    <a:pt x="143509" y="860933"/>
                  </a:lnTo>
                  <a:lnTo>
                    <a:pt x="2359405" y="860933"/>
                  </a:lnTo>
                  <a:lnTo>
                    <a:pt x="2404762" y="853615"/>
                  </a:lnTo>
                  <a:lnTo>
                    <a:pt x="2444156" y="833240"/>
                  </a:lnTo>
                  <a:lnTo>
                    <a:pt x="2475223" y="802173"/>
                  </a:lnTo>
                  <a:lnTo>
                    <a:pt x="2495598" y="762779"/>
                  </a:lnTo>
                  <a:lnTo>
                    <a:pt x="2502916" y="717423"/>
                  </a:lnTo>
                  <a:lnTo>
                    <a:pt x="2502916" y="143383"/>
                  </a:lnTo>
                  <a:lnTo>
                    <a:pt x="2495598" y="98039"/>
                  </a:lnTo>
                  <a:lnTo>
                    <a:pt x="2475223" y="58677"/>
                  </a:lnTo>
                  <a:lnTo>
                    <a:pt x="2444156" y="27647"/>
                  </a:lnTo>
                  <a:lnTo>
                    <a:pt x="2404762" y="7304"/>
                  </a:lnTo>
                  <a:lnTo>
                    <a:pt x="2359405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048877" y="3851529"/>
              <a:ext cx="2503170" cy="861060"/>
            </a:xfrm>
            <a:custGeom>
              <a:avLst/>
              <a:gdLst/>
              <a:ahLst/>
              <a:cxnLst/>
              <a:rect l="l" t="t" r="r" b="b"/>
              <a:pathLst>
                <a:path w="2503170" h="861060">
                  <a:moveTo>
                    <a:pt x="0" y="143383"/>
                  </a:moveTo>
                  <a:lnTo>
                    <a:pt x="7317" y="98039"/>
                  </a:lnTo>
                  <a:lnTo>
                    <a:pt x="27692" y="58677"/>
                  </a:lnTo>
                  <a:lnTo>
                    <a:pt x="58759" y="27647"/>
                  </a:lnTo>
                  <a:lnTo>
                    <a:pt x="98153" y="7304"/>
                  </a:lnTo>
                  <a:lnTo>
                    <a:pt x="143509" y="0"/>
                  </a:lnTo>
                  <a:lnTo>
                    <a:pt x="2359405" y="0"/>
                  </a:lnTo>
                  <a:lnTo>
                    <a:pt x="2404762" y="7304"/>
                  </a:lnTo>
                  <a:lnTo>
                    <a:pt x="2444156" y="27647"/>
                  </a:lnTo>
                  <a:lnTo>
                    <a:pt x="2475223" y="58677"/>
                  </a:lnTo>
                  <a:lnTo>
                    <a:pt x="2495598" y="98039"/>
                  </a:lnTo>
                  <a:lnTo>
                    <a:pt x="2502916" y="143383"/>
                  </a:lnTo>
                  <a:lnTo>
                    <a:pt x="2502916" y="717423"/>
                  </a:lnTo>
                  <a:lnTo>
                    <a:pt x="2495598" y="762779"/>
                  </a:lnTo>
                  <a:lnTo>
                    <a:pt x="2475223" y="802173"/>
                  </a:lnTo>
                  <a:lnTo>
                    <a:pt x="2444156" y="833240"/>
                  </a:lnTo>
                  <a:lnTo>
                    <a:pt x="2404762" y="853615"/>
                  </a:lnTo>
                  <a:lnTo>
                    <a:pt x="2359405" y="860933"/>
                  </a:lnTo>
                  <a:lnTo>
                    <a:pt x="143509" y="860933"/>
                  </a:lnTo>
                  <a:lnTo>
                    <a:pt x="98153" y="853615"/>
                  </a:lnTo>
                  <a:lnTo>
                    <a:pt x="58759" y="833240"/>
                  </a:lnTo>
                  <a:lnTo>
                    <a:pt x="27692" y="802173"/>
                  </a:lnTo>
                  <a:lnTo>
                    <a:pt x="7317" y="762779"/>
                  </a:lnTo>
                  <a:lnTo>
                    <a:pt x="0" y="717423"/>
                  </a:lnTo>
                  <a:lnTo>
                    <a:pt x="0" y="143383"/>
                  </a:lnTo>
                  <a:close/>
                </a:path>
              </a:pathLst>
            </a:custGeom>
            <a:solidFill>
              <a:srgbClr val="006600"/>
            </a:solidFill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7106792" y="2967799"/>
            <a:ext cx="1239203" cy="45845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>
              <a:lnSpc>
                <a:spcPts val="1208"/>
              </a:lnSpc>
              <a:spcBef>
                <a:spcPts val="75"/>
              </a:spcBef>
            </a:pPr>
            <a:r>
              <a:rPr sz="105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лично</a:t>
            </a:r>
            <a:r>
              <a:rPr sz="1050" spc="-53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05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</a:t>
            </a:r>
            <a:endParaRPr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525" marR="3810" algn="ctr">
              <a:lnSpc>
                <a:spcPts val="1140"/>
              </a:lnSpc>
              <a:spcBef>
                <a:spcPts val="86"/>
              </a:spcBef>
            </a:pPr>
            <a:r>
              <a:rPr sz="105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</a:t>
            </a:r>
            <a:r>
              <a:rPr sz="1050" spc="-4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</a:t>
            </a:r>
            <a:r>
              <a:rPr sz="105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ователь</a:t>
            </a:r>
            <a:r>
              <a:rPr sz="1050" spc="-8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</a:t>
            </a:r>
            <a:r>
              <a:rPr sz="105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ую  организацию</a:t>
            </a:r>
            <a:endParaRPr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383607" y="3594951"/>
            <a:ext cx="3609422" cy="1268729"/>
            <a:chOff x="8770873" y="4715700"/>
            <a:chExt cx="2663825" cy="1691639"/>
          </a:xfrm>
          <a:solidFill>
            <a:srgbClr val="002060"/>
          </a:solidFill>
        </p:grpSpPr>
        <p:sp>
          <p:nvSpPr>
            <p:cNvPr id="11" name="object 11"/>
            <p:cNvSpPr/>
            <p:nvPr/>
          </p:nvSpPr>
          <p:spPr>
            <a:xfrm>
              <a:off x="10361802" y="4720463"/>
              <a:ext cx="59690" cy="805180"/>
            </a:xfrm>
            <a:custGeom>
              <a:avLst/>
              <a:gdLst/>
              <a:ahLst/>
              <a:cxnLst/>
              <a:rect l="l" t="t" r="r" b="b"/>
              <a:pathLst>
                <a:path w="59690" h="805179">
                  <a:moveTo>
                    <a:pt x="21463" y="0"/>
                  </a:moveTo>
                  <a:lnTo>
                    <a:pt x="31333" y="50020"/>
                  </a:lnTo>
                  <a:lnTo>
                    <a:pt x="39704" y="100235"/>
                  </a:lnTo>
                  <a:lnTo>
                    <a:pt x="46577" y="150613"/>
                  </a:lnTo>
                  <a:lnTo>
                    <a:pt x="51952" y="201120"/>
                  </a:lnTo>
                  <a:lnTo>
                    <a:pt x="55831" y="251722"/>
                  </a:lnTo>
                  <a:lnTo>
                    <a:pt x="58215" y="302386"/>
                  </a:lnTo>
                  <a:lnTo>
                    <a:pt x="59104" y="353077"/>
                  </a:lnTo>
                  <a:lnTo>
                    <a:pt x="58499" y="403764"/>
                  </a:lnTo>
                  <a:lnTo>
                    <a:pt x="56401" y="454412"/>
                  </a:lnTo>
                  <a:lnTo>
                    <a:pt x="52812" y="504988"/>
                  </a:lnTo>
                  <a:lnTo>
                    <a:pt x="47732" y="555458"/>
                  </a:lnTo>
                  <a:lnTo>
                    <a:pt x="41161" y="605790"/>
                  </a:lnTo>
                  <a:lnTo>
                    <a:pt x="33102" y="655948"/>
                  </a:lnTo>
                  <a:lnTo>
                    <a:pt x="23555" y="705900"/>
                  </a:lnTo>
                  <a:lnTo>
                    <a:pt x="12520" y="755613"/>
                  </a:lnTo>
                  <a:lnTo>
                    <a:pt x="0" y="805053"/>
                  </a:lnTo>
                </a:path>
              </a:pathLst>
            </a:custGeom>
            <a:grpFill/>
            <a:ln w="9525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783573" y="5533390"/>
              <a:ext cx="2638425" cy="861060"/>
            </a:xfrm>
            <a:custGeom>
              <a:avLst/>
              <a:gdLst/>
              <a:ahLst/>
              <a:cxnLst/>
              <a:rect l="l" t="t" r="r" b="b"/>
              <a:pathLst>
                <a:path w="2638425" h="861060">
                  <a:moveTo>
                    <a:pt x="2494660" y="0"/>
                  </a:moveTo>
                  <a:lnTo>
                    <a:pt x="143509" y="0"/>
                  </a:lnTo>
                  <a:lnTo>
                    <a:pt x="98153" y="7314"/>
                  </a:lnTo>
                  <a:lnTo>
                    <a:pt x="58759" y="27683"/>
                  </a:lnTo>
                  <a:lnTo>
                    <a:pt x="27692" y="58742"/>
                  </a:lnTo>
                  <a:lnTo>
                    <a:pt x="7317" y="98130"/>
                  </a:lnTo>
                  <a:lnTo>
                    <a:pt x="0" y="143484"/>
                  </a:lnTo>
                  <a:lnTo>
                    <a:pt x="0" y="717435"/>
                  </a:lnTo>
                  <a:lnTo>
                    <a:pt x="7317" y="762789"/>
                  </a:lnTo>
                  <a:lnTo>
                    <a:pt x="27692" y="802177"/>
                  </a:lnTo>
                  <a:lnTo>
                    <a:pt x="58759" y="833237"/>
                  </a:lnTo>
                  <a:lnTo>
                    <a:pt x="98153" y="853605"/>
                  </a:lnTo>
                  <a:lnTo>
                    <a:pt x="143509" y="860920"/>
                  </a:lnTo>
                  <a:lnTo>
                    <a:pt x="2494660" y="860920"/>
                  </a:lnTo>
                  <a:lnTo>
                    <a:pt x="2540017" y="853605"/>
                  </a:lnTo>
                  <a:lnTo>
                    <a:pt x="2579411" y="833237"/>
                  </a:lnTo>
                  <a:lnTo>
                    <a:pt x="2610478" y="802177"/>
                  </a:lnTo>
                  <a:lnTo>
                    <a:pt x="2630853" y="762789"/>
                  </a:lnTo>
                  <a:lnTo>
                    <a:pt x="2638171" y="717435"/>
                  </a:lnTo>
                  <a:lnTo>
                    <a:pt x="2638171" y="143484"/>
                  </a:lnTo>
                  <a:lnTo>
                    <a:pt x="2630853" y="98130"/>
                  </a:lnTo>
                  <a:lnTo>
                    <a:pt x="2610478" y="58742"/>
                  </a:lnTo>
                  <a:lnTo>
                    <a:pt x="2579411" y="27683"/>
                  </a:lnTo>
                  <a:lnTo>
                    <a:pt x="2540017" y="7314"/>
                  </a:lnTo>
                  <a:lnTo>
                    <a:pt x="249466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783573" y="5533390"/>
              <a:ext cx="2638425" cy="861060"/>
            </a:xfrm>
            <a:custGeom>
              <a:avLst/>
              <a:gdLst/>
              <a:ahLst/>
              <a:cxnLst/>
              <a:rect l="l" t="t" r="r" b="b"/>
              <a:pathLst>
                <a:path w="2638425" h="861060">
                  <a:moveTo>
                    <a:pt x="0" y="143484"/>
                  </a:moveTo>
                  <a:lnTo>
                    <a:pt x="7317" y="98130"/>
                  </a:lnTo>
                  <a:lnTo>
                    <a:pt x="27692" y="58742"/>
                  </a:lnTo>
                  <a:lnTo>
                    <a:pt x="58759" y="27683"/>
                  </a:lnTo>
                  <a:lnTo>
                    <a:pt x="98153" y="7314"/>
                  </a:lnTo>
                  <a:lnTo>
                    <a:pt x="143509" y="0"/>
                  </a:lnTo>
                  <a:lnTo>
                    <a:pt x="2494660" y="0"/>
                  </a:lnTo>
                  <a:lnTo>
                    <a:pt x="2540017" y="7314"/>
                  </a:lnTo>
                  <a:lnTo>
                    <a:pt x="2579411" y="27683"/>
                  </a:lnTo>
                  <a:lnTo>
                    <a:pt x="2610478" y="58742"/>
                  </a:lnTo>
                  <a:lnTo>
                    <a:pt x="2630853" y="98130"/>
                  </a:lnTo>
                  <a:lnTo>
                    <a:pt x="2638171" y="143484"/>
                  </a:lnTo>
                  <a:lnTo>
                    <a:pt x="2638171" y="717435"/>
                  </a:lnTo>
                  <a:lnTo>
                    <a:pt x="2630853" y="762789"/>
                  </a:lnTo>
                  <a:lnTo>
                    <a:pt x="2610478" y="802177"/>
                  </a:lnTo>
                  <a:lnTo>
                    <a:pt x="2579411" y="833237"/>
                  </a:lnTo>
                  <a:lnTo>
                    <a:pt x="2540017" y="853605"/>
                  </a:lnTo>
                  <a:lnTo>
                    <a:pt x="2494660" y="860920"/>
                  </a:lnTo>
                  <a:lnTo>
                    <a:pt x="143509" y="860920"/>
                  </a:lnTo>
                  <a:lnTo>
                    <a:pt x="98153" y="853605"/>
                  </a:lnTo>
                  <a:lnTo>
                    <a:pt x="58759" y="833237"/>
                  </a:lnTo>
                  <a:lnTo>
                    <a:pt x="27692" y="802177"/>
                  </a:lnTo>
                  <a:lnTo>
                    <a:pt x="7317" y="762789"/>
                  </a:lnTo>
                  <a:lnTo>
                    <a:pt x="0" y="717435"/>
                  </a:lnTo>
                  <a:lnTo>
                    <a:pt x="0" y="143484"/>
                  </a:lnTo>
                  <a:close/>
                </a:path>
              </a:pathLst>
            </a:custGeom>
            <a:grpFill/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545265" y="4293710"/>
            <a:ext cx="3118772" cy="487634"/>
          </a:xfrm>
          <a:prstGeom prst="rect">
            <a:avLst/>
          </a:prstGeom>
        </p:spPr>
        <p:txBody>
          <a:bodyPr vert="horz" wrap="square" lIns="0" tIns="25718" rIns="0" bIns="0" rtlCol="0">
            <a:spAutoFit/>
          </a:bodyPr>
          <a:lstStyle/>
          <a:p>
            <a:pPr marL="9525" marR="3810" algn="ctr">
              <a:lnSpc>
                <a:spcPts val="1155"/>
              </a:lnSpc>
              <a:spcBef>
                <a:spcPts val="203"/>
              </a:spcBef>
            </a:pPr>
            <a:r>
              <a:rPr lang="ru-RU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использованием функционала (сервисов) </a:t>
            </a:r>
            <a:r>
              <a:rPr lang="ru-RU" sz="11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ЕПГУ и региональных </a:t>
            </a:r>
            <a:r>
              <a:rPr lang="ru-RU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государственных информационных систем субъектов </a:t>
            </a:r>
            <a:r>
              <a:rPr lang="ru-RU" sz="11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РФ</a:t>
            </a:r>
            <a:endParaRPr sz="11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451753" y="2954069"/>
            <a:ext cx="1800225" cy="1493330"/>
            <a:chOff x="5828792" y="3526408"/>
            <a:chExt cx="2400300" cy="1991106"/>
          </a:xfrm>
        </p:grpSpPr>
        <p:sp>
          <p:nvSpPr>
            <p:cNvPr id="21" name="object 21"/>
            <p:cNvSpPr/>
            <p:nvPr/>
          </p:nvSpPr>
          <p:spPr>
            <a:xfrm>
              <a:off x="6941088" y="4720589"/>
              <a:ext cx="130175" cy="796925"/>
            </a:xfrm>
            <a:custGeom>
              <a:avLst/>
              <a:gdLst/>
              <a:ahLst/>
              <a:cxnLst/>
              <a:rect l="l" t="t" r="r" b="b"/>
              <a:pathLst>
                <a:path w="130175" h="796925">
                  <a:moveTo>
                    <a:pt x="129762" y="796925"/>
                  </a:moveTo>
                  <a:lnTo>
                    <a:pt x="111003" y="749415"/>
                  </a:lnTo>
                  <a:lnTo>
                    <a:pt x="93688" y="701445"/>
                  </a:lnTo>
                  <a:lnTo>
                    <a:pt x="77820" y="653047"/>
                  </a:lnTo>
                  <a:lnTo>
                    <a:pt x="63407" y="604254"/>
                  </a:lnTo>
                  <a:lnTo>
                    <a:pt x="50452" y="555099"/>
                  </a:lnTo>
                  <a:lnTo>
                    <a:pt x="38963" y="505616"/>
                  </a:lnTo>
                  <a:lnTo>
                    <a:pt x="28943" y="455837"/>
                  </a:lnTo>
                  <a:lnTo>
                    <a:pt x="20399" y="405796"/>
                  </a:lnTo>
                  <a:lnTo>
                    <a:pt x="13336" y="355526"/>
                  </a:lnTo>
                  <a:lnTo>
                    <a:pt x="7759" y="305060"/>
                  </a:lnTo>
                  <a:lnTo>
                    <a:pt x="3674" y="254431"/>
                  </a:lnTo>
                  <a:lnTo>
                    <a:pt x="1085" y="203672"/>
                  </a:lnTo>
                  <a:lnTo>
                    <a:pt x="0" y="152816"/>
                  </a:lnTo>
                  <a:lnTo>
                    <a:pt x="421" y="101897"/>
                  </a:lnTo>
                  <a:lnTo>
                    <a:pt x="2357" y="50947"/>
                  </a:lnTo>
                  <a:lnTo>
                    <a:pt x="5810" y="0"/>
                  </a:lnTo>
                </a:path>
              </a:pathLst>
            </a:custGeom>
            <a:ln w="9524">
              <a:solidFill>
                <a:srgbClr val="4AAC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828792" y="3851528"/>
              <a:ext cx="2400300" cy="861060"/>
            </a:xfrm>
            <a:custGeom>
              <a:avLst/>
              <a:gdLst/>
              <a:ahLst/>
              <a:cxnLst/>
              <a:rect l="l" t="t" r="r" b="b"/>
              <a:pathLst>
                <a:path w="2400300" h="861060">
                  <a:moveTo>
                    <a:pt x="0" y="143383"/>
                  </a:moveTo>
                  <a:lnTo>
                    <a:pt x="7317" y="98039"/>
                  </a:lnTo>
                  <a:lnTo>
                    <a:pt x="27692" y="58677"/>
                  </a:lnTo>
                  <a:lnTo>
                    <a:pt x="58759" y="27647"/>
                  </a:lnTo>
                  <a:lnTo>
                    <a:pt x="98153" y="7304"/>
                  </a:lnTo>
                  <a:lnTo>
                    <a:pt x="143510" y="0"/>
                  </a:lnTo>
                  <a:lnTo>
                    <a:pt x="2256536" y="0"/>
                  </a:lnTo>
                  <a:lnTo>
                    <a:pt x="2301892" y="7304"/>
                  </a:lnTo>
                  <a:lnTo>
                    <a:pt x="2341286" y="27647"/>
                  </a:lnTo>
                  <a:lnTo>
                    <a:pt x="2372353" y="58677"/>
                  </a:lnTo>
                  <a:lnTo>
                    <a:pt x="2392728" y="98039"/>
                  </a:lnTo>
                  <a:lnTo>
                    <a:pt x="2400046" y="143383"/>
                  </a:lnTo>
                  <a:lnTo>
                    <a:pt x="2400046" y="717423"/>
                  </a:lnTo>
                  <a:lnTo>
                    <a:pt x="2392728" y="762779"/>
                  </a:lnTo>
                  <a:lnTo>
                    <a:pt x="2372353" y="802173"/>
                  </a:lnTo>
                  <a:lnTo>
                    <a:pt x="2341286" y="833240"/>
                  </a:lnTo>
                  <a:lnTo>
                    <a:pt x="2301892" y="853615"/>
                  </a:lnTo>
                  <a:lnTo>
                    <a:pt x="2256536" y="860933"/>
                  </a:lnTo>
                  <a:lnTo>
                    <a:pt x="143510" y="860933"/>
                  </a:lnTo>
                  <a:lnTo>
                    <a:pt x="98153" y="853615"/>
                  </a:lnTo>
                  <a:lnTo>
                    <a:pt x="58759" y="833240"/>
                  </a:lnTo>
                  <a:lnTo>
                    <a:pt x="27692" y="802173"/>
                  </a:lnTo>
                  <a:lnTo>
                    <a:pt x="7317" y="762779"/>
                  </a:lnTo>
                  <a:lnTo>
                    <a:pt x="0" y="717423"/>
                  </a:lnTo>
                  <a:lnTo>
                    <a:pt x="0" y="143383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625206" y="3526408"/>
              <a:ext cx="441959" cy="321310"/>
            </a:xfrm>
            <a:custGeom>
              <a:avLst/>
              <a:gdLst/>
              <a:ahLst/>
              <a:cxnLst/>
              <a:rect l="l" t="t" r="r" b="b"/>
              <a:pathLst>
                <a:path w="441959" h="321310">
                  <a:moveTo>
                    <a:pt x="0" y="321055"/>
                  </a:moveTo>
                  <a:lnTo>
                    <a:pt x="35749" y="286189"/>
                  </a:lnTo>
                  <a:lnTo>
                    <a:pt x="72462" y="252401"/>
                  </a:lnTo>
                  <a:lnTo>
                    <a:pt x="110112" y="219709"/>
                  </a:lnTo>
                  <a:lnTo>
                    <a:pt x="148674" y="188134"/>
                  </a:lnTo>
                  <a:lnTo>
                    <a:pt x="188121" y="157694"/>
                  </a:lnTo>
                  <a:lnTo>
                    <a:pt x="228428" y="128410"/>
                  </a:lnTo>
                  <a:lnTo>
                    <a:pt x="269569" y="100300"/>
                  </a:lnTo>
                  <a:lnTo>
                    <a:pt x="311518" y="73385"/>
                  </a:lnTo>
                  <a:lnTo>
                    <a:pt x="354250" y="47684"/>
                  </a:lnTo>
                  <a:lnTo>
                    <a:pt x="397739" y="23215"/>
                  </a:lnTo>
                  <a:lnTo>
                    <a:pt x="441960" y="0"/>
                  </a:lnTo>
                </a:path>
              </a:pathLst>
            </a:custGeom>
            <a:ln w="9525">
              <a:solidFill>
                <a:srgbClr val="F795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386182" y="625416"/>
            <a:ext cx="8606847" cy="798523"/>
            <a:chOff x="359016" y="1099947"/>
            <a:chExt cx="6237605" cy="899794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28" name="object 28"/>
            <p:cNvSpPr/>
            <p:nvPr/>
          </p:nvSpPr>
          <p:spPr>
            <a:xfrm>
              <a:off x="371716" y="1112647"/>
              <a:ext cx="6212205" cy="874394"/>
            </a:xfrm>
            <a:custGeom>
              <a:avLst/>
              <a:gdLst/>
              <a:ahLst/>
              <a:cxnLst/>
              <a:rect l="l" t="t" r="r" b="b"/>
              <a:pathLst>
                <a:path w="6212205" h="874394">
                  <a:moveTo>
                    <a:pt x="6125603" y="0"/>
                  </a:moveTo>
                  <a:lnTo>
                    <a:pt x="86385" y="0"/>
                  </a:lnTo>
                  <a:lnTo>
                    <a:pt x="52763" y="6798"/>
                  </a:lnTo>
                  <a:lnTo>
                    <a:pt x="25304" y="25336"/>
                  </a:lnTo>
                  <a:lnTo>
                    <a:pt x="6789" y="52828"/>
                  </a:lnTo>
                  <a:lnTo>
                    <a:pt x="0" y="86487"/>
                  </a:lnTo>
                  <a:lnTo>
                    <a:pt x="0" y="787653"/>
                  </a:lnTo>
                  <a:lnTo>
                    <a:pt x="6789" y="821312"/>
                  </a:lnTo>
                  <a:lnTo>
                    <a:pt x="25304" y="848804"/>
                  </a:lnTo>
                  <a:lnTo>
                    <a:pt x="52763" y="867342"/>
                  </a:lnTo>
                  <a:lnTo>
                    <a:pt x="86385" y="874140"/>
                  </a:lnTo>
                  <a:lnTo>
                    <a:pt x="6125603" y="874140"/>
                  </a:lnTo>
                  <a:lnTo>
                    <a:pt x="6159189" y="867342"/>
                  </a:lnTo>
                  <a:lnTo>
                    <a:pt x="6186643" y="848804"/>
                  </a:lnTo>
                  <a:lnTo>
                    <a:pt x="6205167" y="821312"/>
                  </a:lnTo>
                  <a:lnTo>
                    <a:pt x="6211963" y="787653"/>
                  </a:lnTo>
                  <a:lnTo>
                    <a:pt x="6211963" y="86487"/>
                  </a:lnTo>
                  <a:lnTo>
                    <a:pt x="6205167" y="52828"/>
                  </a:lnTo>
                  <a:lnTo>
                    <a:pt x="6186643" y="25336"/>
                  </a:lnTo>
                  <a:lnTo>
                    <a:pt x="6159189" y="6798"/>
                  </a:lnTo>
                  <a:lnTo>
                    <a:pt x="612560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71716" y="1112647"/>
              <a:ext cx="6212205" cy="874394"/>
            </a:xfrm>
            <a:custGeom>
              <a:avLst/>
              <a:gdLst/>
              <a:ahLst/>
              <a:cxnLst/>
              <a:rect l="l" t="t" r="r" b="b"/>
              <a:pathLst>
                <a:path w="6212205" h="874394">
                  <a:moveTo>
                    <a:pt x="0" y="86487"/>
                  </a:moveTo>
                  <a:lnTo>
                    <a:pt x="6789" y="52828"/>
                  </a:lnTo>
                  <a:lnTo>
                    <a:pt x="25304" y="25336"/>
                  </a:lnTo>
                  <a:lnTo>
                    <a:pt x="52763" y="6798"/>
                  </a:lnTo>
                  <a:lnTo>
                    <a:pt x="86385" y="0"/>
                  </a:lnTo>
                  <a:lnTo>
                    <a:pt x="6125603" y="0"/>
                  </a:lnTo>
                  <a:lnTo>
                    <a:pt x="6159189" y="6798"/>
                  </a:lnTo>
                  <a:lnTo>
                    <a:pt x="6186643" y="25336"/>
                  </a:lnTo>
                  <a:lnTo>
                    <a:pt x="6205167" y="52828"/>
                  </a:lnTo>
                  <a:lnTo>
                    <a:pt x="6211963" y="86487"/>
                  </a:lnTo>
                  <a:lnTo>
                    <a:pt x="6211963" y="787653"/>
                  </a:lnTo>
                  <a:lnTo>
                    <a:pt x="6205167" y="821312"/>
                  </a:lnTo>
                  <a:lnTo>
                    <a:pt x="6186643" y="848804"/>
                  </a:lnTo>
                  <a:lnTo>
                    <a:pt x="6159189" y="867342"/>
                  </a:lnTo>
                  <a:lnTo>
                    <a:pt x="6125603" y="874140"/>
                  </a:lnTo>
                  <a:lnTo>
                    <a:pt x="86385" y="874140"/>
                  </a:lnTo>
                  <a:lnTo>
                    <a:pt x="52763" y="867342"/>
                  </a:lnTo>
                  <a:lnTo>
                    <a:pt x="25304" y="848804"/>
                  </a:lnTo>
                  <a:lnTo>
                    <a:pt x="6789" y="821312"/>
                  </a:lnTo>
                  <a:lnTo>
                    <a:pt x="0" y="787653"/>
                  </a:lnTo>
                  <a:lnTo>
                    <a:pt x="0" y="86487"/>
                  </a:lnTo>
                  <a:close/>
                </a:path>
              </a:pathLst>
            </a:custGeom>
            <a:grpFill/>
            <a:ln w="2540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683569" y="721854"/>
            <a:ext cx="8213924" cy="65594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400" spc="-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Приказ</a:t>
            </a:r>
            <a:r>
              <a:rPr sz="1400" spc="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spc="-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Министерства</a:t>
            </a:r>
            <a:r>
              <a:rPr sz="1400" spc="1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spc="-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просвещения</a:t>
            </a:r>
            <a:r>
              <a:rPr sz="1400" spc="-1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spc="-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Российской Федерации</a:t>
            </a:r>
            <a:r>
              <a:rPr sz="1400" spc="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</a:t>
            </a:r>
            <a:r>
              <a:rPr sz="1400" spc="1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spc="-4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02.09.2020</a:t>
            </a:r>
            <a:r>
              <a:rPr lang="ru-RU" sz="1400" spc="-4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№</a:t>
            </a:r>
            <a:r>
              <a:rPr sz="1400" spc="4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458</a:t>
            </a:r>
            <a:r>
              <a:rPr sz="1400" spc="-8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spc="-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«Об</a:t>
            </a:r>
            <a:r>
              <a:rPr sz="1400" spc="1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spc="-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утверждении</a:t>
            </a:r>
            <a:r>
              <a:rPr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spc="-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порядка</a:t>
            </a:r>
            <a:r>
              <a:rPr sz="1400" spc="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spc="-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приема на</a:t>
            </a:r>
            <a:r>
              <a:rPr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spc="-4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обучение</a:t>
            </a:r>
            <a:r>
              <a:rPr sz="1400" spc="-19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spc="-4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</a:t>
            </a:r>
            <a:r>
              <a:rPr lang="ru-RU" sz="1400" spc="-4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spc="-4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образовательным</a:t>
            </a:r>
            <a:r>
              <a:rPr sz="1400" spc="19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spc="-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программам</a:t>
            </a:r>
            <a:r>
              <a:rPr sz="1400" spc="23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spc="-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начального</a:t>
            </a:r>
            <a:r>
              <a:rPr sz="1400" spc="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spc="-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общего,</a:t>
            </a:r>
            <a:r>
              <a:rPr sz="1400" spc="-8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spc="-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основного</a:t>
            </a:r>
            <a:r>
              <a:rPr sz="1400" spc="-19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spc="-4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общего</a:t>
            </a:r>
            <a:r>
              <a:rPr sz="1400" spc="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spc="-4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среднего</a:t>
            </a:r>
            <a:r>
              <a:rPr sz="1400" spc="-19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spc="-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общего</a:t>
            </a:r>
            <a:r>
              <a:rPr sz="1400" spc="-19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spc="-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образования»</a:t>
            </a:r>
            <a:endParaRPr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86182" y="1599818"/>
            <a:ext cx="4366736" cy="111761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Распоряжение Комитета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по образованию</a:t>
            </a:r>
            <a:r>
              <a:rPr sz="900" spc="1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от</a:t>
            </a:r>
            <a:r>
              <a:rPr sz="900" spc="8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31.03.2021</a:t>
            </a:r>
            <a:r>
              <a:rPr sz="9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№</a:t>
            </a:r>
            <a:r>
              <a:rPr sz="900" spc="8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4" dirty="0">
                <a:solidFill>
                  <a:srgbClr val="FFFFFF"/>
                </a:solidFill>
                <a:latin typeface="Verdana"/>
                <a:cs typeface="Verdana"/>
              </a:rPr>
              <a:t>879-р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8" dirty="0">
                <a:solidFill>
                  <a:srgbClr val="FFFFFF"/>
                </a:solidFill>
                <a:latin typeface="Verdana"/>
                <a:cs typeface="Verdana"/>
              </a:rPr>
              <a:t>«Об</a:t>
            </a:r>
            <a:endParaRPr sz="900" dirty="0">
              <a:latin typeface="Verdana"/>
              <a:cs typeface="Verdana"/>
            </a:endParaRPr>
          </a:p>
          <a:p>
            <a:pPr marL="9525" marR="3810"/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утверждении</a:t>
            </a:r>
            <a:r>
              <a:rPr sz="900" spc="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регламента</a:t>
            </a:r>
            <a:r>
              <a:rPr sz="900" spc="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образовательных</a:t>
            </a:r>
            <a:r>
              <a:rPr sz="900" spc="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организаций,</a:t>
            </a:r>
            <a:r>
              <a:rPr sz="900" spc="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реализующих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образовательные программы начального общего, основного общего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и </a:t>
            </a:r>
            <a:r>
              <a:rPr sz="900" spc="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среднего общего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образования,</a:t>
            </a:r>
            <a:r>
              <a:rPr sz="900" spc="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находящихся</a:t>
            </a:r>
            <a:r>
              <a:rPr sz="900" spc="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900" spc="1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ведении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исполнительных </a:t>
            </a:r>
            <a:r>
              <a:rPr sz="900" spc="-307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органов государственной</a:t>
            </a:r>
            <a:r>
              <a:rPr sz="900" spc="8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власти</a:t>
            </a:r>
            <a:r>
              <a:rPr sz="900" spc="1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Санкт-Петербурга,</a:t>
            </a:r>
            <a:r>
              <a:rPr sz="900" spc="2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по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предоставлению </a:t>
            </a:r>
            <a:r>
              <a:rPr sz="900" spc="-30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услуги</a:t>
            </a:r>
            <a:r>
              <a:rPr sz="900" spc="8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по</a:t>
            </a:r>
            <a:r>
              <a:rPr sz="900" spc="8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зачислению</a:t>
            </a:r>
            <a:r>
              <a:rPr sz="900" spc="-8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900" spc="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образовательные</a:t>
            </a:r>
            <a:r>
              <a:rPr sz="900" spc="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организации,</a:t>
            </a:r>
            <a:r>
              <a:rPr sz="900" spc="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реализующие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образовательные программы начального общего, основного общего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и </a:t>
            </a:r>
            <a:r>
              <a:rPr sz="900" spc="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среднего</a:t>
            </a:r>
            <a:r>
              <a:rPr sz="9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общего</a:t>
            </a:r>
            <a:r>
              <a:rPr sz="900" spc="-1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образования»</a:t>
            </a:r>
            <a:endParaRPr sz="900" dirty="0">
              <a:latin typeface="Verdana"/>
              <a:cs typeface="Verdana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507843" y="2021678"/>
            <a:ext cx="3288506" cy="973931"/>
          </a:xfrm>
          <a:custGeom>
            <a:avLst/>
            <a:gdLst/>
            <a:ahLst/>
            <a:cxnLst/>
            <a:rect l="l" t="t" r="r" b="b"/>
            <a:pathLst>
              <a:path w="4384675" h="1298575">
                <a:moveTo>
                  <a:pt x="0" y="649223"/>
                </a:moveTo>
                <a:lnTo>
                  <a:pt x="4482" y="607371"/>
                </a:lnTo>
                <a:lnTo>
                  <a:pt x="17749" y="566225"/>
                </a:lnTo>
                <a:lnTo>
                  <a:pt x="39528" y="525866"/>
                </a:lnTo>
                <a:lnTo>
                  <a:pt x="69547" y="486374"/>
                </a:lnTo>
                <a:lnTo>
                  <a:pt x="107533" y="447831"/>
                </a:lnTo>
                <a:lnTo>
                  <a:pt x="153214" y="410317"/>
                </a:lnTo>
                <a:lnTo>
                  <a:pt x="206319" y="373913"/>
                </a:lnTo>
                <a:lnTo>
                  <a:pt x="266574" y="338699"/>
                </a:lnTo>
                <a:lnTo>
                  <a:pt x="333708" y="304756"/>
                </a:lnTo>
                <a:lnTo>
                  <a:pt x="369769" y="288286"/>
                </a:lnTo>
                <a:lnTo>
                  <a:pt x="407448" y="272165"/>
                </a:lnTo>
                <a:lnTo>
                  <a:pt x="446711" y="256401"/>
                </a:lnTo>
                <a:lnTo>
                  <a:pt x="487523" y="241005"/>
                </a:lnTo>
                <a:lnTo>
                  <a:pt x="529851" y="225988"/>
                </a:lnTo>
                <a:lnTo>
                  <a:pt x="573660" y="211359"/>
                </a:lnTo>
                <a:lnTo>
                  <a:pt x="618916" y="197129"/>
                </a:lnTo>
                <a:lnTo>
                  <a:pt x="665586" y="183307"/>
                </a:lnTo>
                <a:lnTo>
                  <a:pt x="713635" y="169903"/>
                </a:lnTo>
                <a:lnTo>
                  <a:pt x="763030" y="156928"/>
                </a:lnTo>
                <a:lnTo>
                  <a:pt x="813736" y="144392"/>
                </a:lnTo>
                <a:lnTo>
                  <a:pt x="865720" y="132305"/>
                </a:lnTo>
                <a:lnTo>
                  <a:pt x="918946" y="120677"/>
                </a:lnTo>
                <a:lnTo>
                  <a:pt x="973382" y="109517"/>
                </a:lnTo>
                <a:lnTo>
                  <a:pt x="1028994" y="98837"/>
                </a:lnTo>
                <a:lnTo>
                  <a:pt x="1085746" y="88646"/>
                </a:lnTo>
                <a:lnTo>
                  <a:pt x="1143606" y="78953"/>
                </a:lnTo>
                <a:lnTo>
                  <a:pt x="1202538" y="69771"/>
                </a:lnTo>
                <a:lnTo>
                  <a:pt x="1262510" y="61107"/>
                </a:lnTo>
                <a:lnTo>
                  <a:pt x="1323487" y="52973"/>
                </a:lnTo>
                <a:lnTo>
                  <a:pt x="1385435" y="45379"/>
                </a:lnTo>
                <a:lnTo>
                  <a:pt x="1448321" y="38334"/>
                </a:lnTo>
                <a:lnTo>
                  <a:pt x="1512109" y="31849"/>
                </a:lnTo>
                <a:lnTo>
                  <a:pt x="1576766" y="25934"/>
                </a:lnTo>
                <a:lnTo>
                  <a:pt x="1642258" y="20598"/>
                </a:lnTo>
                <a:lnTo>
                  <a:pt x="1708551" y="15853"/>
                </a:lnTo>
                <a:lnTo>
                  <a:pt x="1775611" y="11707"/>
                </a:lnTo>
                <a:lnTo>
                  <a:pt x="1843404" y="8172"/>
                </a:lnTo>
                <a:lnTo>
                  <a:pt x="1911896" y="5257"/>
                </a:lnTo>
                <a:lnTo>
                  <a:pt x="1981053" y="2972"/>
                </a:lnTo>
                <a:lnTo>
                  <a:pt x="2050841" y="1327"/>
                </a:lnTo>
                <a:lnTo>
                  <a:pt x="2121225" y="333"/>
                </a:lnTo>
                <a:lnTo>
                  <a:pt x="2192172" y="0"/>
                </a:lnTo>
                <a:lnTo>
                  <a:pt x="2263119" y="333"/>
                </a:lnTo>
                <a:lnTo>
                  <a:pt x="2333503" y="1327"/>
                </a:lnTo>
                <a:lnTo>
                  <a:pt x="2403291" y="2972"/>
                </a:lnTo>
                <a:lnTo>
                  <a:pt x="2472447" y="5257"/>
                </a:lnTo>
                <a:lnTo>
                  <a:pt x="2540939" y="8172"/>
                </a:lnTo>
                <a:lnTo>
                  <a:pt x="2608731" y="11707"/>
                </a:lnTo>
                <a:lnTo>
                  <a:pt x="2675791" y="15853"/>
                </a:lnTo>
                <a:lnTo>
                  <a:pt x="2742084" y="20598"/>
                </a:lnTo>
                <a:lnTo>
                  <a:pt x="2807576" y="25934"/>
                </a:lnTo>
                <a:lnTo>
                  <a:pt x="2872232" y="31849"/>
                </a:lnTo>
                <a:lnTo>
                  <a:pt x="2936020" y="38334"/>
                </a:lnTo>
                <a:lnTo>
                  <a:pt x="2998905" y="45379"/>
                </a:lnTo>
                <a:lnTo>
                  <a:pt x="3060852" y="52973"/>
                </a:lnTo>
                <a:lnTo>
                  <a:pt x="3121829" y="61107"/>
                </a:lnTo>
                <a:lnTo>
                  <a:pt x="3181800" y="69771"/>
                </a:lnTo>
                <a:lnTo>
                  <a:pt x="3240732" y="78953"/>
                </a:lnTo>
                <a:lnTo>
                  <a:pt x="3298591" y="88645"/>
                </a:lnTo>
                <a:lnTo>
                  <a:pt x="3355343" y="98837"/>
                </a:lnTo>
                <a:lnTo>
                  <a:pt x="3410953" y="109517"/>
                </a:lnTo>
                <a:lnTo>
                  <a:pt x="3465389" y="120677"/>
                </a:lnTo>
                <a:lnTo>
                  <a:pt x="3518615" y="132305"/>
                </a:lnTo>
                <a:lnTo>
                  <a:pt x="3570597" y="144392"/>
                </a:lnTo>
                <a:lnTo>
                  <a:pt x="3621303" y="156928"/>
                </a:lnTo>
                <a:lnTo>
                  <a:pt x="3670697" y="169903"/>
                </a:lnTo>
                <a:lnTo>
                  <a:pt x="3718745" y="183307"/>
                </a:lnTo>
                <a:lnTo>
                  <a:pt x="3765415" y="197129"/>
                </a:lnTo>
                <a:lnTo>
                  <a:pt x="3810670" y="211359"/>
                </a:lnTo>
                <a:lnTo>
                  <a:pt x="3854479" y="225988"/>
                </a:lnTo>
                <a:lnTo>
                  <a:pt x="3896806" y="241005"/>
                </a:lnTo>
                <a:lnTo>
                  <a:pt x="3937617" y="256401"/>
                </a:lnTo>
                <a:lnTo>
                  <a:pt x="3976879" y="272165"/>
                </a:lnTo>
                <a:lnTo>
                  <a:pt x="4014557" y="288286"/>
                </a:lnTo>
                <a:lnTo>
                  <a:pt x="4050618" y="304756"/>
                </a:lnTo>
                <a:lnTo>
                  <a:pt x="4085027" y="321563"/>
                </a:lnTo>
                <a:lnTo>
                  <a:pt x="4148754" y="356152"/>
                </a:lnTo>
                <a:lnTo>
                  <a:pt x="4205467" y="391971"/>
                </a:lnTo>
                <a:lnTo>
                  <a:pt x="4254893" y="428941"/>
                </a:lnTo>
                <a:lnTo>
                  <a:pt x="4296760" y="466979"/>
                </a:lnTo>
                <a:lnTo>
                  <a:pt x="4330795" y="506006"/>
                </a:lnTo>
                <a:lnTo>
                  <a:pt x="4356727" y="545942"/>
                </a:lnTo>
                <a:lnTo>
                  <a:pt x="4374284" y="586704"/>
                </a:lnTo>
                <a:lnTo>
                  <a:pt x="4383193" y="628214"/>
                </a:lnTo>
                <a:lnTo>
                  <a:pt x="4384319" y="649223"/>
                </a:lnTo>
                <a:lnTo>
                  <a:pt x="4383193" y="670233"/>
                </a:lnTo>
                <a:lnTo>
                  <a:pt x="4374284" y="711741"/>
                </a:lnTo>
                <a:lnTo>
                  <a:pt x="4356727" y="752502"/>
                </a:lnTo>
                <a:lnTo>
                  <a:pt x="4330795" y="792434"/>
                </a:lnTo>
                <a:lnTo>
                  <a:pt x="4296760" y="831457"/>
                </a:lnTo>
                <a:lnTo>
                  <a:pt x="4254893" y="869491"/>
                </a:lnTo>
                <a:lnTo>
                  <a:pt x="4205467" y="906455"/>
                </a:lnTo>
                <a:lnTo>
                  <a:pt x="4148754" y="942268"/>
                </a:lnTo>
                <a:lnTo>
                  <a:pt x="4085027" y="976851"/>
                </a:lnTo>
                <a:lnTo>
                  <a:pt x="4050618" y="993655"/>
                </a:lnTo>
                <a:lnTo>
                  <a:pt x="4014557" y="1010121"/>
                </a:lnTo>
                <a:lnTo>
                  <a:pt x="3976879" y="1026239"/>
                </a:lnTo>
                <a:lnTo>
                  <a:pt x="3937617" y="1041999"/>
                </a:lnTo>
                <a:lnTo>
                  <a:pt x="3896806" y="1057391"/>
                </a:lnTo>
                <a:lnTo>
                  <a:pt x="3854479" y="1072405"/>
                </a:lnTo>
                <a:lnTo>
                  <a:pt x="3810670" y="1087030"/>
                </a:lnTo>
                <a:lnTo>
                  <a:pt x="3765415" y="1101257"/>
                </a:lnTo>
                <a:lnTo>
                  <a:pt x="3718745" y="1115075"/>
                </a:lnTo>
                <a:lnTo>
                  <a:pt x="3670697" y="1128475"/>
                </a:lnTo>
                <a:lnTo>
                  <a:pt x="3621303" y="1141446"/>
                </a:lnTo>
                <a:lnTo>
                  <a:pt x="3570597" y="1153978"/>
                </a:lnTo>
                <a:lnTo>
                  <a:pt x="3518615" y="1166062"/>
                </a:lnTo>
                <a:lnTo>
                  <a:pt x="3465389" y="1177687"/>
                </a:lnTo>
                <a:lnTo>
                  <a:pt x="3410953" y="1188843"/>
                </a:lnTo>
                <a:lnTo>
                  <a:pt x="3355343" y="1199520"/>
                </a:lnTo>
                <a:lnTo>
                  <a:pt x="3298591" y="1209707"/>
                </a:lnTo>
                <a:lnTo>
                  <a:pt x="3240732" y="1219396"/>
                </a:lnTo>
                <a:lnTo>
                  <a:pt x="3181800" y="1228576"/>
                </a:lnTo>
                <a:lnTo>
                  <a:pt x="3121829" y="1237236"/>
                </a:lnTo>
                <a:lnTo>
                  <a:pt x="3060852" y="1245367"/>
                </a:lnTo>
                <a:lnTo>
                  <a:pt x="2998905" y="1252959"/>
                </a:lnTo>
                <a:lnTo>
                  <a:pt x="2936020" y="1260001"/>
                </a:lnTo>
                <a:lnTo>
                  <a:pt x="2872232" y="1266484"/>
                </a:lnTo>
                <a:lnTo>
                  <a:pt x="2807576" y="1272397"/>
                </a:lnTo>
                <a:lnTo>
                  <a:pt x="2742084" y="1277730"/>
                </a:lnTo>
                <a:lnTo>
                  <a:pt x="2675791" y="1282474"/>
                </a:lnTo>
                <a:lnTo>
                  <a:pt x="2608731" y="1286618"/>
                </a:lnTo>
                <a:lnTo>
                  <a:pt x="2540939" y="1290152"/>
                </a:lnTo>
                <a:lnTo>
                  <a:pt x="2472447" y="1293065"/>
                </a:lnTo>
                <a:lnTo>
                  <a:pt x="2403291" y="1295349"/>
                </a:lnTo>
                <a:lnTo>
                  <a:pt x="2333503" y="1296993"/>
                </a:lnTo>
                <a:lnTo>
                  <a:pt x="2263119" y="1297987"/>
                </a:lnTo>
                <a:lnTo>
                  <a:pt x="2192172" y="1298320"/>
                </a:lnTo>
                <a:lnTo>
                  <a:pt x="2121225" y="1297987"/>
                </a:lnTo>
                <a:lnTo>
                  <a:pt x="2050841" y="1296993"/>
                </a:lnTo>
                <a:lnTo>
                  <a:pt x="1981053" y="1295349"/>
                </a:lnTo>
                <a:lnTo>
                  <a:pt x="1911896" y="1293065"/>
                </a:lnTo>
                <a:lnTo>
                  <a:pt x="1843404" y="1290152"/>
                </a:lnTo>
                <a:lnTo>
                  <a:pt x="1775611" y="1286618"/>
                </a:lnTo>
                <a:lnTo>
                  <a:pt x="1708551" y="1282474"/>
                </a:lnTo>
                <a:lnTo>
                  <a:pt x="1642258" y="1277730"/>
                </a:lnTo>
                <a:lnTo>
                  <a:pt x="1576766" y="1272397"/>
                </a:lnTo>
                <a:lnTo>
                  <a:pt x="1512109" y="1266484"/>
                </a:lnTo>
                <a:lnTo>
                  <a:pt x="1448321" y="1260001"/>
                </a:lnTo>
                <a:lnTo>
                  <a:pt x="1385435" y="1252959"/>
                </a:lnTo>
                <a:lnTo>
                  <a:pt x="1323487" y="1245367"/>
                </a:lnTo>
                <a:lnTo>
                  <a:pt x="1262510" y="1237236"/>
                </a:lnTo>
                <a:lnTo>
                  <a:pt x="1202538" y="1228576"/>
                </a:lnTo>
                <a:lnTo>
                  <a:pt x="1143606" y="1219396"/>
                </a:lnTo>
                <a:lnTo>
                  <a:pt x="1085746" y="1209707"/>
                </a:lnTo>
                <a:lnTo>
                  <a:pt x="1028994" y="1199520"/>
                </a:lnTo>
                <a:lnTo>
                  <a:pt x="973382" y="1188843"/>
                </a:lnTo>
                <a:lnTo>
                  <a:pt x="918946" y="1177687"/>
                </a:lnTo>
                <a:lnTo>
                  <a:pt x="865720" y="1166062"/>
                </a:lnTo>
                <a:lnTo>
                  <a:pt x="813736" y="1153978"/>
                </a:lnTo>
                <a:lnTo>
                  <a:pt x="763030" y="1141446"/>
                </a:lnTo>
                <a:lnTo>
                  <a:pt x="713635" y="1128475"/>
                </a:lnTo>
                <a:lnTo>
                  <a:pt x="665586" y="1115075"/>
                </a:lnTo>
                <a:lnTo>
                  <a:pt x="618916" y="1101257"/>
                </a:lnTo>
                <a:lnTo>
                  <a:pt x="573660" y="1087030"/>
                </a:lnTo>
                <a:lnTo>
                  <a:pt x="529851" y="1072405"/>
                </a:lnTo>
                <a:lnTo>
                  <a:pt x="487523" y="1057391"/>
                </a:lnTo>
                <a:lnTo>
                  <a:pt x="446711" y="1041999"/>
                </a:lnTo>
                <a:lnTo>
                  <a:pt x="407448" y="1026239"/>
                </a:lnTo>
                <a:lnTo>
                  <a:pt x="369769" y="1010121"/>
                </a:lnTo>
                <a:lnTo>
                  <a:pt x="333708" y="993655"/>
                </a:lnTo>
                <a:lnTo>
                  <a:pt x="299298" y="976851"/>
                </a:lnTo>
                <a:lnTo>
                  <a:pt x="235569" y="942268"/>
                </a:lnTo>
                <a:lnTo>
                  <a:pt x="178855" y="906455"/>
                </a:lnTo>
                <a:lnTo>
                  <a:pt x="129429" y="869491"/>
                </a:lnTo>
                <a:lnTo>
                  <a:pt x="87561" y="831457"/>
                </a:lnTo>
                <a:lnTo>
                  <a:pt x="53524" y="792434"/>
                </a:lnTo>
                <a:lnTo>
                  <a:pt x="27592" y="752502"/>
                </a:lnTo>
                <a:lnTo>
                  <a:pt x="10035" y="711741"/>
                </a:lnTo>
                <a:lnTo>
                  <a:pt x="1126" y="670233"/>
                </a:lnTo>
                <a:lnTo>
                  <a:pt x="0" y="649223"/>
                </a:lnTo>
                <a:close/>
              </a:path>
            </a:pathLst>
          </a:custGeom>
          <a:ln w="254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188215" y="2153170"/>
            <a:ext cx="2200751" cy="65594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76" algn="ctr">
              <a:spcBef>
                <a:spcPts val="75"/>
              </a:spcBef>
            </a:pPr>
            <a:r>
              <a:rPr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Все</a:t>
            </a:r>
            <a:r>
              <a:rPr sz="1400" spc="-38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spc="-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способы</a:t>
            </a:r>
            <a:endParaRPr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29" algn="ctr"/>
            <a:r>
              <a:rPr sz="1400" spc="-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предоставления</a:t>
            </a:r>
            <a:r>
              <a:rPr sz="1400" spc="-1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услуги</a:t>
            </a:r>
          </a:p>
          <a:p>
            <a:pPr algn="ctr">
              <a:lnSpc>
                <a:spcPct val="100000"/>
              </a:lnSpc>
            </a:pPr>
            <a:r>
              <a:rPr sz="1400" spc="-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заявителю</a:t>
            </a:r>
            <a:r>
              <a:rPr sz="1400"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spc="-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равнозначны</a:t>
            </a:r>
            <a:endParaRPr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74231" y="3506876"/>
            <a:ext cx="2856071" cy="786834"/>
          </a:xfrm>
          <a:custGeom>
            <a:avLst/>
            <a:gdLst/>
            <a:ahLst/>
            <a:cxnLst/>
            <a:rect l="l" t="t" r="r" b="b"/>
            <a:pathLst>
              <a:path w="3808095" h="735964">
                <a:moveTo>
                  <a:pt x="0" y="367919"/>
                </a:moveTo>
                <a:lnTo>
                  <a:pt x="12808" y="325011"/>
                </a:lnTo>
                <a:lnTo>
                  <a:pt x="50281" y="283557"/>
                </a:lnTo>
                <a:lnTo>
                  <a:pt x="88260" y="256865"/>
                </a:lnTo>
                <a:lnTo>
                  <a:pt x="136143" y="231024"/>
                </a:lnTo>
                <a:lnTo>
                  <a:pt x="193507" y="206115"/>
                </a:lnTo>
                <a:lnTo>
                  <a:pt x="259928" y="182221"/>
                </a:lnTo>
                <a:lnTo>
                  <a:pt x="296402" y="170680"/>
                </a:lnTo>
                <a:lnTo>
                  <a:pt x="334983" y="159423"/>
                </a:lnTo>
                <a:lnTo>
                  <a:pt x="375616" y="148460"/>
                </a:lnTo>
                <a:lnTo>
                  <a:pt x="418249" y="137802"/>
                </a:lnTo>
                <a:lnTo>
                  <a:pt x="462828" y="127459"/>
                </a:lnTo>
                <a:lnTo>
                  <a:pt x="509302" y="117441"/>
                </a:lnTo>
                <a:lnTo>
                  <a:pt x="557617" y="107759"/>
                </a:lnTo>
                <a:lnTo>
                  <a:pt x="607720" y="98422"/>
                </a:lnTo>
                <a:lnTo>
                  <a:pt x="659558" y="89441"/>
                </a:lnTo>
                <a:lnTo>
                  <a:pt x="713079" y="80826"/>
                </a:lnTo>
                <a:lnTo>
                  <a:pt x="768229" y="72587"/>
                </a:lnTo>
                <a:lnTo>
                  <a:pt x="824955" y="64735"/>
                </a:lnTo>
                <a:lnTo>
                  <a:pt x="883206" y="57279"/>
                </a:lnTo>
                <a:lnTo>
                  <a:pt x="942927" y="50230"/>
                </a:lnTo>
                <a:lnTo>
                  <a:pt x="1004065" y="43599"/>
                </a:lnTo>
                <a:lnTo>
                  <a:pt x="1066569" y="37395"/>
                </a:lnTo>
                <a:lnTo>
                  <a:pt x="1130385" y="31628"/>
                </a:lnTo>
                <a:lnTo>
                  <a:pt x="1195460" y="26309"/>
                </a:lnTo>
                <a:lnTo>
                  <a:pt x="1261741" y="21448"/>
                </a:lnTo>
                <a:lnTo>
                  <a:pt x="1329175" y="17056"/>
                </a:lnTo>
                <a:lnTo>
                  <a:pt x="1397709" y="13142"/>
                </a:lnTo>
                <a:lnTo>
                  <a:pt x="1467292" y="9716"/>
                </a:lnTo>
                <a:lnTo>
                  <a:pt x="1537868" y="6790"/>
                </a:lnTo>
                <a:lnTo>
                  <a:pt x="1609387" y="4373"/>
                </a:lnTo>
                <a:lnTo>
                  <a:pt x="1681794" y="2475"/>
                </a:lnTo>
                <a:lnTo>
                  <a:pt x="1755037" y="1106"/>
                </a:lnTo>
                <a:lnTo>
                  <a:pt x="1829063" y="278"/>
                </a:lnTo>
                <a:lnTo>
                  <a:pt x="1903818" y="0"/>
                </a:lnTo>
                <a:lnTo>
                  <a:pt x="1978573" y="278"/>
                </a:lnTo>
                <a:lnTo>
                  <a:pt x="2052599" y="1106"/>
                </a:lnTo>
                <a:lnTo>
                  <a:pt x="2125841" y="2475"/>
                </a:lnTo>
                <a:lnTo>
                  <a:pt x="2198248" y="4373"/>
                </a:lnTo>
                <a:lnTo>
                  <a:pt x="2269766" y="6790"/>
                </a:lnTo>
                <a:lnTo>
                  <a:pt x="2340343" y="9716"/>
                </a:lnTo>
                <a:lnTo>
                  <a:pt x="2409926" y="13142"/>
                </a:lnTo>
                <a:lnTo>
                  <a:pt x="2478461" y="17056"/>
                </a:lnTo>
                <a:lnTo>
                  <a:pt x="2545896" y="21448"/>
                </a:lnTo>
                <a:lnTo>
                  <a:pt x="2612177" y="26309"/>
                </a:lnTo>
                <a:lnTo>
                  <a:pt x="2677253" y="31628"/>
                </a:lnTo>
                <a:lnTo>
                  <a:pt x="2741070" y="37395"/>
                </a:lnTo>
                <a:lnTo>
                  <a:pt x="2803575" y="43599"/>
                </a:lnTo>
                <a:lnTo>
                  <a:pt x="2864715" y="50230"/>
                </a:lnTo>
                <a:lnTo>
                  <a:pt x="2924437" y="57279"/>
                </a:lnTo>
                <a:lnTo>
                  <a:pt x="2982688" y="64735"/>
                </a:lnTo>
                <a:lnTo>
                  <a:pt x="3039416" y="72587"/>
                </a:lnTo>
                <a:lnTo>
                  <a:pt x="3094568" y="80826"/>
                </a:lnTo>
                <a:lnTo>
                  <a:pt x="3148090" y="89441"/>
                </a:lnTo>
                <a:lnTo>
                  <a:pt x="3199930" y="98422"/>
                </a:lnTo>
                <a:lnTo>
                  <a:pt x="3250034" y="107759"/>
                </a:lnTo>
                <a:lnTo>
                  <a:pt x="3298351" y="117441"/>
                </a:lnTo>
                <a:lnTo>
                  <a:pt x="3344826" y="127459"/>
                </a:lnTo>
                <a:lnTo>
                  <a:pt x="3389407" y="137802"/>
                </a:lnTo>
                <a:lnTo>
                  <a:pt x="3432042" y="148460"/>
                </a:lnTo>
                <a:lnTo>
                  <a:pt x="3472676" y="159423"/>
                </a:lnTo>
                <a:lnTo>
                  <a:pt x="3511258" y="170680"/>
                </a:lnTo>
                <a:lnTo>
                  <a:pt x="3547735" y="182221"/>
                </a:lnTo>
                <a:lnTo>
                  <a:pt x="3614159" y="206115"/>
                </a:lnTo>
                <a:lnTo>
                  <a:pt x="3671525" y="231024"/>
                </a:lnTo>
                <a:lnTo>
                  <a:pt x="3719410" y="256865"/>
                </a:lnTo>
                <a:lnTo>
                  <a:pt x="3757391" y="283557"/>
                </a:lnTo>
                <a:lnTo>
                  <a:pt x="3785045" y="311018"/>
                </a:lnTo>
                <a:lnTo>
                  <a:pt x="3806235" y="353471"/>
                </a:lnTo>
                <a:lnTo>
                  <a:pt x="3807675" y="367919"/>
                </a:lnTo>
                <a:lnTo>
                  <a:pt x="3806235" y="382364"/>
                </a:lnTo>
                <a:lnTo>
                  <a:pt x="3785045" y="424813"/>
                </a:lnTo>
                <a:lnTo>
                  <a:pt x="3757391" y="452270"/>
                </a:lnTo>
                <a:lnTo>
                  <a:pt x="3719410" y="478959"/>
                </a:lnTo>
                <a:lnTo>
                  <a:pt x="3671525" y="504797"/>
                </a:lnTo>
                <a:lnTo>
                  <a:pt x="3614159" y="529703"/>
                </a:lnTo>
                <a:lnTo>
                  <a:pt x="3547735" y="553595"/>
                </a:lnTo>
                <a:lnTo>
                  <a:pt x="3511258" y="565135"/>
                </a:lnTo>
                <a:lnTo>
                  <a:pt x="3472676" y="576391"/>
                </a:lnTo>
                <a:lnTo>
                  <a:pt x="3432042" y="587352"/>
                </a:lnTo>
                <a:lnTo>
                  <a:pt x="3389407" y="598009"/>
                </a:lnTo>
                <a:lnTo>
                  <a:pt x="3344826" y="608351"/>
                </a:lnTo>
                <a:lnTo>
                  <a:pt x="3298351" y="618368"/>
                </a:lnTo>
                <a:lnTo>
                  <a:pt x="3250034" y="628049"/>
                </a:lnTo>
                <a:lnTo>
                  <a:pt x="3199930" y="637385"/>
                </a:lnTo>
                <a:lnTo>
                  <a:pt x="3148090" y="646366"/>
                </a:lnTo>
                <a:lnTo>
                  <a:pt x="3094568" y="654980"/>
                </a:lnTo>
                <a:lnTo>
                  <a:pt x="3039416" y="663218"/>
                </a:lnTo>
                <a:lnTo>
                  <a:pt x="2982688" y="671070"/>
                </a:lnTo>
                <a:lnTo>
                  <a:pt x="2924437" y="678525"/>
                </a:lnTo>
                <a:lnTo>
                  <a:pt x="2864715" y="685573"/>
                </a:lnTo>
                <a:lnTo>
                  <a:pt x="2803575" y="692204"/>
                </a:lnTo>
                <a:lnTo>
                  <a:pt x="2741070" y="698407"/>
                </a:lnTo>
                <a:lnTo>
                  <a:pt x="2677253" y="704174"/>
                </a:lnTo>
                <a:lnTo>
                  <a:pt x="2612177" y="709492"/>
                </a:lnTo>
                <a:lnTo>
                  <a:pt x="2545896" y="714352"/>
                </a:lnTo>
                <a:lnTo>
                  <a:pt x="2478461" y="718745"/>
                </a:lnTo>
                <a:lnTo>
                  <a:pt x="2409926" y="722658"/>
                </a:lnTo>
                <a:lnTo>
                  <a:pt x="2340343" y="726083"/>
                </a:lnTo>
                <a:lnTo>
                  <a:pt x="2269766" y="729010"/>
                </a:lnTo>
                <a:lnTo>
                  <a:pt x="2198248" y="731427"/>
                </a:lnTo>
                <a:lnTo>
                  <a:pt x="2125841" y="733324"/>
                </a:lnTo>
                <a:lnTo>
                  <a:pt x="2052599" y="734693"/>
                </a:lnTo>
                <a:lnTo>
                  <a:pt x="1978573" y="735521"/>
                </a:lnTo>
                <a:lnTo>
                  <a:pt x="1903818" y="735799"/>
                </a:lnTo>
                <a:lnTo>
                  <a:pt x="1829063" y="735521"/>
                </a:lnTo>
                <a:lnTo>
                  <a:pt x="1755037" y="734693"/>
                </a:lnTo>
                <a:lnTo>
                  <a:pt x="1681794" y="733324"/>
                </a:lnTo>
                <a:lnTo>
                  <a:pt x="1609387" y="731427"/>
                </a:lnTo>
                <a:lnTo>
                  <a:pt x="1537868" y="729010"/>
                </a:lnTo>
                <a:lnTo>
                  <a:pt x="1467292" y="726083"/>
                </a:lnTo>
                <a:lnTo>
                  <a:pt x="1397709" y="722658"/>
                </a:lnTo>
                <a:lnTo>
                  <a:pt x="1329175" y="718745"/>
                </a:lnTo>
                <a:lnTo>
                  <a:pt x="1261741" y="714352"/>
                </a:lnTo>
                <a:lnTo>
                  <a:pt x="1195460" y="709492"/>
                </a:lnTo>
                <a:lnTo>
                  <a:pt x="1130385" y="704174"/>
                </a:lnTo>
                <a:lnTo>
                  <a:pt x="1066569" y="698407"/>
                </a:lnTo>
                <a:lnTo>
                  <a:pt x="1004065" y="692204"/>
                </a:lnTo>
                <a:lnTo>
                  <a:pt x="942927" y="685573"/>
                </a:lnTo>
                <a:lnTo>
                  <a:pt x="883206" y="678525"/>
                </a:lnTo>
                <a:lnTo>
                  <a:pt x="824955" y="671070"/>
                </a:lnTo>
                <a:lnTo>
                  <a:pt x="768229" y="663218"/>
                </a:lnTo>
                <a:lnTo>
                  <a:pt x="713079" y="654980"/>
                </a:lnTo>
                <a:lnTo>
                  <a:pt x="659558" y="646366"/>
                </a:lnTo>
                <a:lnTo>
                  <a:pt x="607720" y="637385"/>
                </a:lnTo>
                <a:lnTo>
                  <a:pt x="557617" y="628049"/>
                </a:lnTo>
                <a:lnTo>
                  <a:pt x="509302" y="618368"/>
                </a:lnTo>
                <a:lnTo>
                  <a:pt x="462828" y="608351"/>
                </a:lnTo>
                <a:lnTo>
                  <a:pt x="418249" y="598009"/>
                </a:lnTo>
                <a:lnTo>
                  <a:pt x="375616" y="587352"/>
                </a:lnTo>
                <a:lnTo>
                  <a:pt x="334983" y="576391"/>
                </a:lnTo>
                <a:lnTo>
                  <a:pt x="296402" y="565135"/>
                </a:lnTo>
                <a:lnTo>
                  <a:pt x="259928" y="553595"/>
                </a:lnTo>
                <a:lnTo>
                  <a:pt x="193507" y="529703"/>
                </a:lnTo>
                <a:lnTo>
                  <a:pt x="136143" y="504797"/>
                </a:lnTo>
                <a:lnTo>
                  <a:pt x="88260" y="478959"/>
                </a:lnTo>
                <a:lnTo>
                  <a:pt x="50281" y="452270"/>
                </a:lnTo>
                <a:lnTo>
                  <a:pt x="22629" y="424813"/>
                </a:lnTo>
                <a:lnTo>
                  <a:pt x="1440" y="382364"/>
                </a:lnTo>
                <a:lnTo>
                  <a:pt x="0" y="367919"/>
                </a:lnTo>
                <a:close/>
              </a:path>
            </a:pathLst>
          </a:custGeom>
          <a:ln w="254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550611" y="3623451"/>
            <a:ext cx="2694700" cy="44050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indent="171450">
              <a:spcBef>
                <a:spcPts val="75"/>
              </a:spcBef>
            </a:pPr>
            <a:r>
              <a:rPr sz="1400" spc="-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Каждый способ имеет  свои «плюсы» и «минусы»</a:t>
            </a:r>
          </a:p>
        </p:txBody>
      </p:sp>
      <p:grpSp>
        <p:nvGrpSpPr>
          <p:cNvPr id="36" name="object 36"/>
          <p:cNvGrpSpPr/>
          <p:nvPr/>
        </p:nvGrpSpPr>
        <p:grpSpPr>
          <a:xfrm>
            <a:off x="6937060" y="2064001"/>
            <a:ext cx="1960434" cy="517208"/>
            <a:chOff x="10629518" y="3305047"/>
            <a:chExt cx="1374140" cy="689610"/>
          </a:xfrm>
        </p:grpSpPr>
        <p:sp>
          <p:nvSpPr>
            <p:cNvPr id="37" name="object 37"/>
            <p:cNvSpPr/>
            <p:nvPr/>
          </p:nvSpPr>
          <p:spPr>
            <a:xfrm>
              <a:off x="10642218" y="3317747"/>
              <a:ext cx="1348740" cy="664210"/>
            </a:xfrm>
            <a:custGeom>
              <a:avLst/>
              <a:gdLst/>
              <a:ahLst/>
              <a:cxnLst/>
              <a:rect l="l" t="t" r="r" b="b"/>
              <a:pathLst>
                <a:path w="1348740" h="664210">
                  <a:moveTo>
                    <a:pt x="1237741" y="0"/>
                  </a:moveTo>
                  <a:lnTo>
                    <a:pt x="110616" y="0"/>
                  </a:lnTo>
                  <a:lnTo>
                    <a:pt x="67562" y="8695"/>
                  </a:lnTo>
                  <a:lnTo>
                    <a:pt x="32400" y="32416"/>
                  </a:lnTo>
                  <a:lnTo>
                    <a:pt x="8693" y="67615"/>
                  </a:lnTo>
                  <a:lnTo>
                    <a:pt x="0" y="110743"/>
                  </a:lnTo>
                  <a:lnTo>
                    <a:pt x="0" y="553338"/>
                  </a:lnTo>
                  <a:lnTo>
                    <a:pt x="8693" y="596467"/>
                  </a:lnTo>
                  <a:lnTo>
                    <a:pt x="32400" y="631666"/>
                  </a:lnTo>
                  <a:lnTo>
                    <a:pt x="67562" y="655387"/>
                  </a:lnTo>
                  <a:lnTo>
                    <a:pt x="110616" y="664082"/>
                  </a:lnTo>
                  <a:lnTo>
                    <a:pt x="1237741" y="664082"/>
                  </a:lnTo>
                  <a:lnTo>
                    <a:pt x="1280796" y="655387"/>
                  </a:lnTo>
                  <a:lnTo>
                    <a:pt x="1315958" y="631666"/>
                  </a:lnTo>
                  <a:lnTo>
                    <a:pt x="1339665" y="596467"/>
                  </a:lnTo>
                  <a:lnTo>
                    <a:pt x="1348358" y="553338"/>
                  </a:lnTo>
                  <a:lnTo>
                    <a:pt x="1348358" y="110743"/>
                  </a:lnTo>
                  <a:lnTo>
                    <a:pt x="1339665" y="67615"/>
                  </a:lnTo>
                  <a:lnTo>
                    <a:pt x="1315958" y="32416"/>
                  </a:lnTo>
                  <a:lnTo>
                    <a:pt x="1280796" y="8695"/>
                  </a:lnTo>
                  <a:lnTo>
                    <a:pt x="1237741" y="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0642218" y="3317747"/>
              <a:ext cx="1348740" cy="664210"/>
            </a:xfrm>
            <a:custGeom>
              <a:avLst/>
              <a:gdLst/>
              <a:ahLst/>
              <a:cxnLst/>
              <a:rect l="l" t="t" r="r" b="b"/>
              <a:pathLst>
                <a:path w="1348740" h="664210">
                  <a:moveTo>
                    <a:pt x="0" y="110743"/>
                  </a:moveTo>
                  <a:lnTo>
                    <a:pt x="8693" y="67615"/>
                  </a:lnTo>
                  <a:lnTo>
                    <a:pt x="32400" y="32416"/>
                  </a:lnTo>
                  <a:lnTo>
                    <a:pt x="67562" y="8695"/>
                  </a:lnTo>
                  <a:lnTo>
                    <a:pt x="110616" y="0"/>
                  </a:lnTo>
                  <a:lnTo>
                    <a:pt x="1237741" y="0"/>
                  </a:lnTo>
                  <a:lnTo>
                    <a:pt x="1280796" y="8695"/>
                  </a:lnTo>
                  <a:lnTo>
                    <a:pt x="1315958" y="32416"/>
                  </a:lnTo>
                  <a:lnTo>
                    <a:pt x="1339665" y="67615"/>
                  </a:lnTo>
                  <a:lnTo>
                    <a:pt x="1348358" y="110743"/>
                  </a:lnTo>
                  <a:lnTo>
                    <a:pt x="1348358" y="553338"/>
                  </a:lnTo>
                  <a:lnTo>
                    <a:pt x="1339665" y="596467"/>
                  </a:lnTo>
                  <a:lnTo>
                    <a:pt x="1315958" y="631666"/>
                  </a:lnTo>
                  <a:lnTo>
                    <a:pt x="1280796" y="655387"/>
                  </a:lnTo>
                  <a:lnTo>
                    <a:pt x="1237741" y="664082"/>
                  </a:lnTo>
                  <a:lnTo>
                    <a:pt x="110616" y="664082"/>
                  </a:lnTo>
                  <a:lnTo>
                    <a:pt x="67562" y="655387"/>
                  </a:lnTo>
                  <a:lnTo>
                    <a:pt x="32400" y="631666"/>
                  </a:lnTo>
                  <a:lnTo>
                    <a:pt x="8693" y="596467"/>
                  </a:lnTo>
                  <a:lnTo>
                    <a:pt x="0" y="553338"/>
                  </a:lnTo>
                  <a:lnTo>
                    <a:pt x="0" y="110743"/>
                  </a:lnTo>
                  <a:close/>
                </a:path>
              </a:pathLst>
            </a:custGeom>
            <a:ln w="25399">
              <a:solidFill>
                <a:srgbClr val="00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6955180" y="2127119"/>
            <a:ext cx="1942314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algn="ctr">
              <a:spcBef>
                <a:spcPts val="79"/>
              </a:spcBef>
            </a:pPr>
            <a:r>
              <a:rPr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</a:t>
            </a:r>
            <a:r>
              <a:rPr lang="ru-RU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 </a:t>
            </a:r>
            <a:endParaRPr sz="1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525" marR="3810" algn="ctr"/>
            <a:r>
              <a:rPr sz="1200" b="1" spc="-8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</a:t>
            </a:r>
            <a:r>
              <a:rPr sz="1200" b="1" spc="-4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</a:t>
            </a:r>
            <a:r>
              <a:rPr sz="12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</a:t>
            </a:r>
            <a:r>
              <a:rPr sz="1200" b="1" spc="-4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</a:t>
            </a:r>
            <a:r>
              <a:rPr sz="12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вли</a:t>
            </a:r>
            <a:r>
              <a:rPr sz="1200" b="1" spc="4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</a:t>
            </a:r>
            <a:r>
              <a:rPr sz="1200" b="1" spc="-4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</a:t>
            </a:r>
            <a:r>
              <a:rPr sz="12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ет</a:t>
            </a:r>
            <a:r>
              <a:rPr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sz="1200" b="1" spc="-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график</a:t>
            </a:r>
            <a:endParaRPr sz="1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4476994" y="1554289"/>
            <a:ext cx="4516035" cy="280988"/>
          </a:xfrm>
          <a:custGeom>
            <a:avLst/>
            <a:gdLst/>
            <a:ahLst/>
            <a:cxnLst/>
            <a:rect l="l" t="t" r="r" b="b"/>
            <a:pathLst>
              <a:path w="4794884" h="374650">
                <a:moveTo>
                  <a:pt x="0" y="62484"/>
                </a:moveTo>
                <a:lnTo>
                  <a:pt x="4903" y="38147"/>
                </a:lnTo>
                <a:lnTo>
                  <a:pt x="18272" y="18287"/>
                </a:lnTo>
                <a:lnTo>
                  <a:pt x="38094" y="4905"/>
                </a:lnTo>
                <a:lnTo>
                  <a:pt x="62356" y="0"/>
                </a:lnTo>
                <a:lnTo>
                  <a:pt x="4732274" y="0"/>
                </a:lnTo>
                <a:lnTo>
                  <a:pt x="4756610" y="4905"/>
                </a:lnTo>
                <a:lnTo>
                  <a:pt x="4776470" y="18287"/>
                </a:lnTo>
                <a:lnTo>
                  <a:pt x="4789852" y="38147"/>
                </a:lnTo>
                <a:lnTo>
                  <a:pt x="4794758" y="62484"/>
                </a:lnTo>
                <a:lnTo>
                  <a:pt x="4794758" y="312165"/>
                </a:lnTo>
                <a:lnTo>
                  <a:pt x="4789852" y="336428"/>
                </a:lnTo>
                <a:lnTo>
                  <a:pt x="4776470" y="356250"/>
                </a:lnTo>
                <a:lnTo>
                  <a:pt x="4756610" y="369619"/>
                </a:lnTo>
                <a:lnTo>
                  <a:pt x="4732274" y="374523"/>
                </a:lnTo>
                <a:lnTo>
                  <a:pt x="62356" y="374523"/>
                </a:lnTo>
                <a:lnTo>
                  <a:pt x="38094" y="369619"/>
                </a:lnTo>
                <a:lnTo>
                  <a:pt x="18272" y="356250"/>
                </a:lnTo>
                <a:lnTo>
                  <a:pt x="4903" y="336428"/>
                </a:lnTo>
                <a:lnTo>
                  <a:pt x="0" y="312165"/>
                </a:lnTo>
                <a:lnTo>
                  <a:pt x="0" y="62484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4752919" y="1592008"/>
            <a:ext cx="4088568" cy="224581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400" spc="-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Начало</a:t>
            </a:r>
            <a:r>
              <a:rPr sz="1400" spc="-8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приема</a:t>
            </a:r>
            <a:r>
              <a:rPr sz="1400" spc="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spc="-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заявлений</a:t>
            </a:r>
            <a:r>
              <a:rPr sz="1400" spc="1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spc="-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</a:t>
            </a:r>
            <a:r>
              <a:rPr sz="1400" spc="-1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400" b="1" spc="-4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</a:t>
            </a:r>
            <a:r>
              <a:rPr sz="1400" b="1" spc="-4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.0</a:t>
            </a:r>
            <a:r>
              <a:rPr lang="ru-RU" sz="1400" b="1" spc="-4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sz="1400" b="1" spc="-4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.202</a:t>
            </a:r>
            <a:r>
              <a:rPr lang="ru-RU" sz="1400" b="1" spc="-4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952803" y="3002732"/>
            <a:ext cx="2264674" cy="8948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object 19"/>
          <p:cNvSpPr txBox="1"/>
          <p:nvPr/>
        </p:nvSpPr>
        <p:spPr>
          <a:xfrm rot="10800000" flipV="1">
            <a:off x="4173691" y="3039083"/>
            <a:ext cx="1899128" cy="822116"/>
          </a:xfrm>
          <a:prstGeom prst="rect">
            <a:avLst/>
          </a:prstGeom>
        </p:spPr>
        <p:txBody>
          <a:bodyPr vert="horz" wrap="square" lIns="0" tIns="21431" rIns="0" bIns="0" rtlCol="0">
            <a:spAutoFit/>
          </a:bodyPr>
          <a:lstStyle/>
          <a:p>
            <a:pPr marL="9525" marR="3810" algn="ctr">
              <a:lnSpc>
                <a:spcPct val="91300"/>
              </a:lnSpc>
              <a:spcBef>
                <a:spcPts val="169"/>
              </a:spcBef>
            </a:pPr>
            <a:r>
              <a:rPr sz="1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через операторов почтовой  связи общего пользования  заказным письмом с</a:t>
            </a:r>
          </a:p>
          <a:p>
            <a:pPr algn="ctr">
              <a:lnSpc>
                <a:spcPts val="990"/>
              </a:lnSpc>
            </a:pPr>
            <a:r>
              <a:rPr sz="1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уведомлением о вручении</a:t>
            </a:r>
          </a:p>
        </p:txBody>
      </p:sp>
    </p:spTree>
    <p:extLst>
      <p:ext uri="{BB962C8B-B14F-4D97-AF65-F5344CB8AC3E}">
        <p14:creationId xmlns="" xmlns:p14="http://schemas.microsoft.com/office/powerpoint/2010/main" val="2009899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3529" y="217480"/>
            <a:ext cx="8640960" cy="317395"/>
          </a:xfrm>
          <a:prstGeom prst="rect">
            <a:avLst/>
          </a:prstGeom>
        </p:spPr>
        <p:txBody>
          <a:bodyPr vert="horz" wrap="square" lIns="0" tIns="952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9525" algn="ctr">
              <a:spcBef>
                <a:spcPts val="75"/>
              </a:spcBef>
            </a:pPr>
            <a:r>
              <a:rPr sz="20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ПРИЕМ</a:t>
            </a:r>
            <a:r>
              <a:rPr sz="2000" b="1" spc="-11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sz="20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ПЕРВЫЕ</a:t>
            </a:r>
            <a:r>
              <a:rPr sz="2000" b="1" spc="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0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КЛАССЫ</a:t>
            </a:r>
            <a:r>
              <a:rPr sz="2000" b="1" spc="-15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0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ОБРАЗОВАТЕЛЬНЫХ УЧРЕЖДЕНИЙ</a:t>
            </a:r>
            <a:endParaRPr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496" y="987574"/>
            <a:ext cx="8856984" cy="321097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199073">
              <a:spcBef>
                <a:spcPts val="851"/>
              </a:spcBef>
            </a:pPr>
            <a:r>
              <a:rPr sz="1600" b="1" spc="-8" dirty="0" err="1" smtClean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Исчерпывающий</a:t>
            </a:r>
            <a:r>
              <a:rPr sz="1600" b="1" spc="26" dirty="0" smtClean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перечень</a:t>
            </a:r>
            <a:r>
              <a:rPr sz="1600" b="1" spc="11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документов</a:t>
            </a:r>
            <a:r>
              <a:rPr sz="1600" b="1" spc="19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 err="1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согласно</a:t>
            </a:r>
            <a:r>
              <a:rPr sz="1600" b="1" spc="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b="1" spc="-4" dirty="0" smtClean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Порядку 458</a:t>
            </a:r>
            <a:r>
              <a:rPr sz="1600" b="1" spc="-4" dirty="0" smtClean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30"/>
              </a:spcBef>
            </a:pPr>
            <a:endParaRPr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99073" marR="346710" algn="just"/>
            <a:r>
              <a:rPr sz="1600" b="1" spc="-4" dirty="0" err="1" smtClean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</a:t>
            </a:r>
            <a:r>
              <a:rPr sz="1600" b="1" spc="11" dirty="0" smtClean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зачисления</a:t>
            </a:r>
            <a:r>
              <a:rPr sz="1600" b="1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</a:t>
            </a:r>
            <a:r>
              <a:rPr sz="1600" b="1" spc="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первый</a:t>
            </a:r>
            <a:r>
              <a:rPr sz="1600" b="1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класс</a:t>
            </a:r>
            <a:r>
              <a:rPr sz="1600" b="1" spc="11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образовательной</a:t>
            </a:r>
            <a:r>
              <a:rPr sz="1600" b="1" spc="11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организации</a:t>
            </a:r>
            <a:r>
              <a:rPr sz="1600" b="1" spc="11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следующий</a:t>
            </a:r>
            <a:r>
              <a:rPr sz="1600" b="1" spc="23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учебный</a:t>
            </a:r>
            <a:r>
              <a:rPr sz="1600" b="1" spc="19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год</a:t>
            </a:r>
            <a:r>
              <a:rPr sz="1600" b="1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заявителем </a:t>
            </a:r>
            <a:r>
              <a:rPr sz="1600" b="1" spc="-4" dirty="0" err="1" smtClean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представляются</a:t>
            </a:r>
            <a:r>
              <a:rPr sz="1600" b="1" spc="4" dirty="0" smtClean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копии</a:t>
            </a:r>
            <a:r>
              <a:rPr sz="1600" b="1" spc="11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следующих</a:t>
            </a:r>
            <a:r>
              <a:rPr sz="1600" b="1" spc="23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 err="1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документов</a:t>
            </a:r>
            <a:r>
              <a:rPr sz="1600" b="1" spc="-4" dirty="0" smtClean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ru-RU" sz="1600" b="1" spc="-4" dirty="0" smtClean="0">
              <a:solidFill>
                <a:srgbClr val="001F5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99073" marR="346710" algn="just"/>
            <a:endParaRPr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28613" indent="-130016" algn="just">
              <a:buFont typeface="Arial MT"/>
              <a:buChar char="•"/>
              <a:tabLst>
                <a:tab pos="329088" algn="l"/>
              </a:tabLst>
            </a:pP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заявление</a:t>
            </a:r>
            <a:r>
              <a:rPr sz="1600" spc="19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 err="1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</a:t>
            </a:r>
            <a:r>
              <a:rPr sz="1600" spc="4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 err="1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форме</a:t>
            </a:r>
            <a:r>
              <a:rPr lang="ru-RU" sz="1600" spc="-4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установленной образовательной организацией</a:t>
            </a:r>
            <a:r>
              <a:rPr sz="1600" spc="-8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sz="16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28613" indent="-130016" algn="just">
              <a:buFont typeface="Arial MT"/>
              <a:buChar char="•"/>
              <a:tabLst>
                <a:tab pos="329088" algn="l"/>
              </a:tabLst>
            </a:pP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свидетельство</a:t>
            </a:r>
            <a:r>
              <a:rPr sz="1600" b="1" spc="3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</a:t>
            </a:r>
            <a:r>
              <a:rPr sz="1600" b="1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рождении</a:t>
            </a:r>
            <a:r>
              <a:rPr sz="1600" b="1" spc="26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ребенка</a:t>
            </a:r>
            <a:r>
              <a:rPr sz="1600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28613" marR="567690" indent="-129540" algn="just">
              <a:buFont typeface="Arial MT"/>
              <a:buChar char="•"/>
              <a:tabLst>
                <a:tab pos="329088" algn="l"/>
              </a:tabLst>
            </a:pP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свидетельство</a:t>
            </a:r>
            <a:r>
              <a:rPr sz="1600" b="1" spc="45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</a:t>
            </a:r>
            <a:r>
              <a:rPr sz="1600" b="1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рождении</a:t>
            </a:r>
            <a:r>
              <a:rPr sz="1600" b="1" spc="3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полнородных</a:t>
            </a:r>
            <a:r>
              <a:rPr sz="1600" b="1" spc="15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sz="1600" b="1" spc="23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неполнородных</a:t>
            </a:r>
            <a:r>
              <a:rPr sz="1600" b="1" spc="30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брата</a:t>
            </a:r>
            <a:r>
              <a:rPr sz="1600" b="1" spc="11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sz="1600" b="1" spc="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(или)</a:t>
            </a:r>
            <a:r>
              <a:rPr sz="1600" b="1" spc="26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сестры</a:t>
            </a:r>
            <a:r>
              <a:rPr sz="1600" b="1" spc="30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(в</a:t>
            </a:r>
            <a:r>
              <a:rPr sz="1600" spc="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случае</a:t>
            </a:r>
            <a:r>
              <a:rPr sz="1600" spc="26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использования</a:t>
            </a:r>
            <a:r>
              <a:rPr sz="1600" spc="15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права </a:t>
            </a:r>
            <a:r>
              <a:rPr sz="1600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преимущественного</a:t>
            </a:r>
            <a:r>
              <a:rPr sz="1600" spc="49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приема</a:t>
            </a:r>
            <a:r>
              <a:rPr sz="1600" spc="26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</a:t>
            </a:r>
            <a:r>
              <a:rPr sz="1600" spc="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обучение</a:t>
            </a:r>
            <a:r>
              <a:rPr sz="1600" spc="49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</a:t>
            </a:r>
            <a:r>
              <a:rPr sz="1600" spc="15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образовательным</a:t>
            </a:r>
            <a:r>
              <a:rPr sz="1600" spc="3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программам</a:t>
            </a:r>
            <a:r>
              <a:rPr sz="1600" spc="11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начального</a:t>
            </a:r>
            <a:r>
              <a:rPr sz="1600" spc="11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общего</a:t>
            </a:r>
            <a:r>
              <a:rPr sz="1600" spc="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 err="1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образования</a:t>
            </a:r>
            <a:r>
              <a:rPr sz="1600" spc="30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 err="1" smtClean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ребенка</a:t>
            </a:r>
            <a:r>
              <a:rPr lang="ru-RU" sz="1600" spc="-8" dirty="0" smtClean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 smtClean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</a:t>
            </a:r>
            <a:r>
              <a:rPr sz="1600" spc="8" dirty="0" smtClean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 err="1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государственную</a:t>
            </a:r>
            <a:r>
              <a:rPr sz="1600" spc="41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spc="41" dirty="0" smtClean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или муниципальную </a:t>
            </a:r>
            <a:r>
              <a:rPr sz="1600" spc="-4" dirty="0" err="1" smtClean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образовательную</a:t>
            </a:r>
            <a:r>
              <a:rPr sz="1600" spc="26" dirty="0" smtClean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организацию,</a:t>
            </a:r>
            <a:r>
              <a:rPr sz="1600" spc="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</a:t>
            </a:r>
            <a:r>
              <a:rPr sz="1600" spc="15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которой</a:t>
            </a:r>
            <a:r>
              <a:rPr sz="1600" spc="11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обучаются</a:t>
            </a:r>
            <a:r>
              <a:rPr sz="1600" spc="19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его</a:t>
            </a:r>
            <a:r>
              <a:rPr sz="1600" spc="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полнородные</a:t>
            </a:r>
            <a:r>
              <a:rPr sz="1600" spc="19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sz="1600" spc="56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неполнородные</a:t>
            </a:r>
            <a:r>
              <a:rPr sz="1600" spc="19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брат</a:t>
            </a:r>
            <a:r>
              <a:rPr sz="1600" spc="19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sz="1600" spc="15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(или) </a:t>
            </a:r>
            <a:r>
              <a:rPr sz="1600" spc="-330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 err="1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сестра</a:t>
            </a:r>
            <a:r>
              <a:rPr sz="1600" spc="-8" dirty="0" smtClean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);</a:t>
            </a:r>
            <a:endParaRPr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54694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3529" y="217480"/>
            <a:ext cx="8640960" cy="317395"/>
          </a:xfrm>
          <a:prstGeom prst="rect">
            <a:avLst/>
          </a:prstGeom>
        </p:spPr>
        <p:txBody>
          <a:bodyPr vert="horz" wrap="square" lIns="0" tIns="952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9525" algn="ctr">
              <a:spcBef>
                <a:spcPts val="75"/>
              </a:spcBef>
            </a:pPr>
            <a:r>
              <a:rPr sz="20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ПРИЕМ</a:t>
            </a:r>
            <a:r>
              <a:rPr sz="2000" b="1" spc="-11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sz="20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ПЕРВЫЕ</a:t>
            </a:r>
            <a:r>
              <a:rPr sz="2000" b="1" spc="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0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КЛАССЫ</a:t>
            </a:r>
            <a:r>
              <a:rPr sz="2000" b="1" spc="-15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0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ОБРАЗОВАТЕЛЬНЫХ УЧРЕЖДЕНИЙ</a:t>
            </a:r>
            <a:endParaRPr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1520" y="699542"/>
            <a:ext cx="8784977" cy="4195860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199073">
              <a:spcBef>
                <a:spcPts val="851"/>
              </a:spcBef>
            </a:pPr>
            <a:r>
              <a:rPr sz="1600" b="1" spc="-8" dirty="0" err="1" smtClean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Исчерпывающий</a:t>
            </a:r>
            <a:r>
              <a:rPr sz="1600" b="1" spc="26" dirty="0" smtClean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перечень</a:t>
            </a:r>
            <a:r>
              <a:rPr sz="1600" b="1" spc="11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документов</a:t>
            </a:r>
            <a:r>
              <a:rPr sz="1600" b="1" spc="19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 err="1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согласно</a:t>
            </a:r>
            <a:r>
              <a:rPr sz="1600" b="1" spc="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b="1" spc="-4" dirty="0" smtClean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Порядку 458</a:t>
            </a:r>
            <a:r>
              <a:rPr sz="1600" b="1" spc="-4" dirty="0" smtClean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30"/>
              </a:spcBef>
            </a:pPr>
            <a:endParaRPr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28613" marR="3810" indent="-129540" algn="just">
              <a:buFont typeface="Arial MT"/>
              <a:buChar char="•"/>
              <a:tabLst>
                <a:tab pos="329088" algn="l"/>
              </a:tabLst>
            </a:pPr>
            <a:r>
              <a:rPr sz="1600" b="1" spc="-4" dirty="0" err="1" smtClean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</a:t>
            </a:r>
            <a:r>
              <a:rPr sz="1600" b="1" spc="38" dirty="0" smtClean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</a:t>
            </a:r>
            <a:r>
              <a:rPr sz="1600" b="1" spc="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регистрации</a:t>
            </a:r>
            <a:r>
              <a:rPr sz="1600" b="1" spc="49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ребенка</a:t>
            </a:r>
            <a:r>
              <a:rPr sz="1600" b="1" spc="3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</a:t>
            </a:r>
            <a:r>
              <a:rPr sz="1600" b="1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месту</a:t>
            </a:r>
            <a:r>
              <a:rPr sz="1600" b="1" spc="30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жительства</a:t>
            </a:r>
            <a:r>
              <a:rPr sz="1600" b="1" spc="30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или</a:t>
            </a:r>
            <a:r>
              <a:rPr sz="1600" b="1" spc="26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</a:t>
            </a:r>
            <a:r>
              <a:rPr sz="1600" b="1" spc="11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месту</a:t>
            </a:r>
            <a:r>
              <a:rPr sz="1600" b="1" spc="56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пребывания</a:t>
            </a:r>
            <a:r>
              <a:rPr sz="1600" b="1" spc="3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</a:t>
            </a:r>
            <a:r>
              <a:rPr sz="1600" spc="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закрепленной</a:t>
            </a:r>
            <a:r>
              <a:rPr sz="1600" spc="30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территории</a:t>
            </a:r>
            <a:r>
              <a:rPr sz="1600" spc="56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или</a:t>
            </a:r>
            <a:r>
              <a:rPr sz="1600" spc="26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справка</a:t>
            </a:r>
            <a:r>
              <a:rPr sz="1600" spc="11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 </a:t>
            </a:r>
            <a:r>
              <a:rPr sz="1600" spc="-330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приеме</a:t>
            </a:r>
            <a:r>
              <a:rPr sz="1600" spc="19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документов</a:t>
            </a:r>
            <a:r>
              <a:rPr sz="1600" spc="26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</a:t>
            </a:r>
            <a:r>
              <a:rPr sz="1600" spc="11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оформления</a:t>
            </a:r>
            <a:r>
              <a:rPr sz="1600" spc="19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регистрации</a:t>
            </a:r>
            <a:r>
              <a:rPr sz="1600" spc="45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</a:t>
            </a:r>
            <a:r>
              <a:rPr sz="1600" spc="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месту</a:t>
            </a:r>
            <a:r>
              <a:rPr sz="1600" spc="19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жительства</a:t>
            </a:r>
            <a:r>
              <a:rPr sz="1600" spc="26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(в</a:t>
            </a:r>
            <a:r>
              <a:rPr sz="1600" spc="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случае</a:t>
            </a:r>
            <a:r>
              <a:rPr sz="1600" spc="26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приема</a:t>
            </a:r>
            <a:r>
              <a:rPr sz="1600" spc="19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</a:t>
            </a:r>
            <a:r>
              <a:rPr sz="1600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обучение</a:t>
            </a:r>
            <a:r>
              <a:rPr sz="1600" spc="3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 err="1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ребенка</a:t>
            </a:r>
            <a:r>
              <a:rPr sz="1600" spc="-8" dirty="0" smtClean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ru-RU" sz="1600" spc="-8" dirty="0" smtClean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 err="1" smtClean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проживающего</a:t>
            </a:r>
            <a:r>
              <a:rPr sz="1600" spc="30" dirty="0" smtClean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</a:t>
            </a:r>
            <a:r>
              <a:rPr sz="1600" spc="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закрепленной</a:t>
            </a:r>
            <a:r>
              <a:rPr sz="1600" spc="3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территории,</a:t>
            </a:r>
            <a:r>
              <a:rPr sz="1600" spc="49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или</a:t>
            </a:r>
            <a:r>
              <a:rPr sz="1600" spc="30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</a:t>
            </a:r>
            <a:r>
              <a:rPr sz="1600" spc="15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случае</a:t>
            </a:r>
            <a:r>
              <a:rPr sz="1600" spc="3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использования</a:t>
            </a:r>
            <a:r>
              <a:rPr sz="1600" spc="19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права</a:t>
            </a:r>
            <a:r>
              <a:rPr sz="1600" spc="15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внеочередного</a:t>
            </a:r>
            <a:r>
              <a:rPr sz="1600" spc="41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 err="1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или</a:t>
            </a:r>
            <a:r>
              <a:rPr sz="1600" spc="30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 err="1" smtClean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первоочередного</a:t>
            </a:r>
            <a:r>
              <a:rPr lang="ru-RU" sz="1600" spc="-8" dirty="0" smtClean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приема</a:t>
            </a:r>
            <a:r>
              <a:rPr sz="1600" spc="-8" dirty="0" smtClean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);</a:t>
            </a:r>
            <a:endParaRPr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28613" indent="-130016" algn="just">
              <a:buFont typeface="Arial MT"/>
              <a:buChar char="•"/>
              <a:tabLst>
                <a:tab pos="329088" algn="l"/>
              </a:tabLst>
            </a:pP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документ,</a:t>
            </a:r>
            <a:r>
              <a:rPr sz="1600" b="1" spc="30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подтверждающий</a:t>
            </a:r>
            <a:r>
              <a:rPr sz="1600" b="1" spc="49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право</a:t>
            </a:r>
            <a:r>
              <a:rPr sz="1600" b="1" spc="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внеочередного,</a:t>
            </a:r>
            <a:r>
              <a:rPr sz="1600" b="1" spc="3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первоочередного</a:t>
            </a:r>
            <a:r>
              <a:rPr sz="1600" b="1" spc="49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или</a:t>
            </a:r>
            <a:r>
              <a:rPr sz="1600" b="1" spc="26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преимущественного</a:t>
            </a:r>
            <a:r>
              <a:rPr sz="1600" b="1" spc="49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приема</a:t>
            </a:r>
            <a:r>
              <a:rPr sz="1600" b="1" spc="23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</a:t>
            </a:r>
            <a:r>
              <a:rPr sz="1600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 err="1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обучение</a:t>
            </a:r>
            <a:r>
              <a:rPr sz="1600" spc="3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 smtClean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</a:t>
            </a:r>
            <a:r>
              <a:rPr lang="ru-RU" sz="1600" spc="-4" dirty="0" smtClean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 err="1" smtClean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государственные</a:t>
            </a:r>
            <a:r>
              <a:rPr sz="1600" spc="41" dirty="0" smtClean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образовательные</a:t>
            </a:r>
            <a:r>
              <a:rPr sz="1600" spc="3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организации</a:t>
            </a:r>
            <a:r>
              <a:rPr sz="1600" spc="30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(справку</a:t>
            </a:r>
            <a:r>
              <a:rPr sz="1600" spc="26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</a:t>
            </a:r>
            <a:r>
              <a:rPr sz="1600" spc="19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места</a:t>
            </a:r>
            <a:r>
              <a:rPr sz="1600" spc="19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работы</a:t>
            </a:r>
            <a:r>
              <a:rPr sz="1600" spc="26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родителя(ей)</a:t>
            </a:r>
            <a:r>
              <a:rPr sz="1600" spc="53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(законного(ых)</a:t>
            </a:r>
            <a:r>
              <a:rPr sz="1600" spc="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представителя(ей) </a:t>
            </a:r>
            <a:r>
              <a:rPr sz="1600" spc="-330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ребенка,</a:t>
            </a:r>
            <a:r>
              <a:rPr sz="1600" spc="30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справку</a:t>
            </a:r>
            <a:r>
              <a:rPr sz="1600" spc="11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уполномоченного</a:t>
            </a:r>
            <a:r>
              <a:rPr sz="1600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органа,</a:t>
            </a:r>
            <a:r>
              <a:rPr sz="1600" spc="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решение</a:t>
            </a:r>
            <a:r>
              <a:rPr sz="1600" spc="19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суда</a:t>
            </a:r>
            <a:r>
              <a:rPr sz="1600" spc="15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sz="1600" spc="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т.д.);</a:t>
            </a:r>
            <a:endParaRPr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28613" indent="-130016" algn="just">
              <a:buFont typeface="Arial MT"/>
              <a:buChar char="•"/>
              <a:tabLst>
                <a:tab pos="329088" algn="l"/>
              </a:tabLst>
            </a:pP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заключение</a:t>
            </a:r>
            <a:r>
              <a:rPr sz="1600" b="1" spc="26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психолого-медико-педагогической</a:t>
            </a:r>
            <a:r>
              <a:rPr sz="1600" b="1" spc="41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комиссии</a:t>
            </a:r>
            <a:r>
              <a:rPr sz="1600" b="1" spc="30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(при</a:t>
            </a:r>
            <a:r>
              <a:rPr sz="1600" spc="1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наличии)</a:t>
            </a:r>
            <a:r>
              <a:rPr sz="1600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28613" marR="16669" indent="-129540" algn="just">
              <a:buFont typeface="Arial MT"/>
              <a:buChar char="•"/>
              <a:tabLst>
                <a:tab pos="329088" algn="l"/>
              </a:tabLst>
            </a:pPr>
            <a:r>
              <a:rPr sz="1600" b="1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разрешение</a:t>
            </a:r>
            <a:r>
              <a:rPr sz="1600" b="1" spc="3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</a:t>
            </a:r>
            <a:r>
              <a:rPr sz="1600" b="1" spc="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приеме</a:t>
            </a:r>
            <a:r>
              <a:rPr sz="1600" b="1" spc="23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</a:t>
            </a:r>
            <a:r>
              <a:rPr sz="1600" b="1" spc="11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первый</a:t>
            </a:r>
            <a:r>
              <a:rPr sz="1600" b="1" spc="41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класс</a:t>
            </a:r>
            <a:r>
              <a:rPr sz="1600" b="1" spc="19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образовательной</a:t>
            </a:r>
            <a:r>
              <a:rPr sz="1600" spc="19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организации</a:t>
            </a:r>
            <a:r>
              <a:rPr sz="1600" spc="15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ребенка</a:t>
            </a:r>
            <a:r>
              <a:rPr sz="1600" spc="60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</a:t>
            </a:r>
            <a:r>
              <a:rPr sz="1600" b="1" spc="15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достижения</a:t>
            </a:r>
            <a:r>
              <a:rPr sz="1600" b="1" spc="3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8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им</a:t>
            </a:r>
            <a:r>
              <a:rPr sz="1600" b="1" spc="15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возраста</a:t>
            </a:r>
            <a:r>
              <a:rPr sz="1600" b="1" spc="15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шести</a:t>
            </a:r>
            <a:r>
              <a:rPr sz="1600" b="1" spc="15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лет</a:t>
            </a:r>
            <a:r>
              <a:rPr sz="1600" b="1" spc="26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sz="1600" b="1" spc="19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шести </a:t>
            </a:r>
            <a:r>
              <a:rPr sz="1600" b="1" spc="-334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месяцев</a:t>
            </a:r>
            <a:r>
              <a:rPr sz="1600" b="1" spc="11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8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или</a:t>
            </a:r>
            <a:r>
              <a:rPr sz="1600" b="1" spc="23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после</a:t>
            </a:r>
            <a:r>
              <a:rPr sz="1600" b="1" spc="4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достижения</a:t>
            </a:r>
            <a:r>
              <a:rPr sz="1600" b="1" spc="34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8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им</a:t>
            </a:r>
            <a:r>
              <a:rPr sz="1600" b="1" spc="8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возраста</a:t>
            </a:r>
            <a:r>
              <a:rPr sz="1600" b="1" spc="1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восьми</a:t>
            </a:r>
            <a:r>
              <a:rPr sz="1600" b="1" spc="15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4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лет</a:t>
            </a:r>
            <a:r>
              <a:rPr sz="1600" b="1" spc="19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i="1" spc="-8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sz="1600" i="1" spc="-8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</a:t>
            </a:r>
            <a:r>
              <a:rPr sz="1600" i="1" spc="1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i="1" spc="-4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зачислении</a:t>
            </a:r>
            <a:r>
              <a:rPr sz="1600" i="1" spc="38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i="1" spc="-8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ребенка</a:t>
            </a:r>
            <a:r>
              <a:rPr sz="1600" i="1" spc="3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i="1" spc="-4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</a:t>
            </a:r>
            <a:r>
              <a:rPr sz="1600" i="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i="1" spc="-8" dirty="0" err="1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обучение</a:t>
            </a:r>
            <a:r>
              <a:rPr sz="1600" i="1" spc="3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i="1" spc="-4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</a:t>
            </a:r>
            <a:r>
              <a:rPr lang="ru-RU" sz="1600" i="1" spc="-4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i="1" spc="-8" dirty="0" err="1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первый</a:t>
            </a:r>
            <a:r>
              <a:rPr sz="1600" i="1" spc="23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i="1" spc="-4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класс</a:t>
            </a:r>
            <a:r>
              <a:rPr sz="1600" i="1" spc="379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i="1" spc="-4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</a:t>
            </a:r>
            <a:r>
              <a:rPr sz="1600" i="1" spc="1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i="1" spc="-4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достижения</a:t>
            </a:r>
            <a:r>
              <a:rPr sz="1600" i="1" spc="26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i="1" spc="-8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им</a:t>
            </a:r>
            <a:r>
              <a:rPr sz="1600" i="1" spc="15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i="1" spc="-4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возраста</a:t>
            </a:r>
            <a:r>
              <a:rPr sz="1600" i="1" spc="1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i="1" spc="-4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шести</a:t>
            </a:r>
            <a:r>
              <a:rPr sz="1600" i="1" spc="15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i="1" spc="-4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лет</a:t>
            </a:r>
            <a:r>
              <a:rPr sz="1600" i="1" spc="19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i="1" spc="-4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sz="1600" i="1" spc="15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i="1" spc="-4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шести</a:t>
            </a:r>
            <a:r>
              <a:rPr sz="1600" i="1" spc="15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i="1" spc="-4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месяцев</a:t>
            </a:r>
            <a:r>
              <a:rPr sz="1600" i="1" spc="1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i="1" spc="-8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или</a:t>
            </a:r>
            <a:r>
              <a:rPr sz="1600" i="1" spc="23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i="1" spc="-4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после</a:t>
            </a:r>
            <a:r>
              <a:rPr sz="1600" i="1" spc="4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i="1" spc="-4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достижения</a:t>
            </a:r>
            <a:r>
              <a:rPr sz="1600" i="1" spc="3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i="1" spc="-8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им</a:t>
            </a:r>
            <a:r>
              <a:rPr sz="1600" i="1" spc="1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i="1" spc="-4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возраста</a:t>
            </a:r>
            <a:r>
              <a:rPr sz="1600" i="1" spc="1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i="1" spc="-4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восьми</a:t>
            </a:r>
            <a:r>
              <a:rPr sz="1600" i="1" spc="15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i="1" spc="8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лет)</a:t>
            </a:r>
            <a:endParaRPr sz="1600" i="1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46470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801" y="42427"/>
            <a:ext cx="5505406" cy="194421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Федеральные НПА, регламентирующие прием в общеобразовательные организации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3BAC77-8DAA-4599-86F4-67282EA65F4E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pic>
        <p:nvPicPr>
          <p:cNvPr id="5" name="Picture 4" descr="Официальный брендбук Года педагога и наставника в Российской Федерации">
            <a:extLst>
              <a:ext uri="{FF2B5EF4-FFF2-40B4-BE49-F238E27FC236}">
                <a16:creationId xmlns:a16="http://schemas.microsoft.com/office/drawing/2014/main" xmlns="" id="{255BDB15-140E-47D2-B000-1FD9DDE9B6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207" y="11113"/>
            <a:ext cx="1313199" cy="10676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Оформление и обзор тематического стенда к Году Национальных культур и  традиций в Республике Татарстан 2023, Алексеевский район — дата и место  проведения, программа мероприятия.">
            <a:extLst>
              <a:ext uri="{FF2B5EF4-FFF2-40B4-BE49-F238E27FC236}">
                <a16:creationId xmlns:a16="http://schemas.microsoft.com/office/drawing/2014/main" xmlns="" id="{DF6A9DBC-1C17-40BC-85A5-4FD592AA2F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387" y="72585"/>
            <a:ext cx="1841626" cy="9208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1419622"/>
            <a:ext cx="712879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Порядок приема детей на обучение по программам начального общего, основного общего и среднего общего образования, утвержденный Приказом Министерства просвещения РФ от 02.09.2020 г. № 458;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письмо Министерства просвещения РФ от  24.02.2022 г. № 03-226 «О направлении методических рекомендаций по обеспечению прав на получение общего образования детей, прибывающих с территорий ДНР и ЛНР»;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письмо Министерства просвещения РФ и Федеральной службы по надзору в сфере образования и науки от 3 ноября 2022 г. №№ АБ-3389/10, 02-333 «Об организации обучения детей»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631084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20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475656" y="192998"/>
            <a:ext cx="583264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Подтверждающие документы: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5575" y="850460"/>
            <a:ext cx="8874537" cy="3596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 о регистрации по месту жительства или пребывания</a:t>
            </a:r>
            <a:r>
              <a:rPr lang="ru-RU" i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Предоставляется исключительно МВД!</a:t>
            </a:r>
            <a:r>
              <a:rPr lang="en-US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или справка о приеме документов для оформления регистрации по месту жительства. 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i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i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Важно! </a:t>
            </a:r>
            <a:r>
              <a:rPr lang="ru-RU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соответствии с п.5 раздела </a:t>
            </a:r>
            <a:r>
              <a:rPr lang="en-US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 </a:t>
            </a:r>
            <a:r>
              <a:rPr lang="ru-RU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протокола заседания Правительственной комиссии по проведению административной реформы от 01.11.2016 №143 из нормативных актов РТ исключены требования о предоставлении выписок из домовых книг, справок о составе семьи и иных документов, содержащих сведения о лицах, проживающих совместно заявителем, и родственных связей между данными лицами и заявителем</a:t>
            </a:r>
            <a:r>
              <a:rPr lang="ru-RU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10676416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21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547664" y="267494"/>
            <a:ext cx="583264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Подтверждающие документы: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059582"/>
            <a:ext cx="7920880" cy="295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Преимущественное </a:t>
            </a:r>
            <a:r>
              <a:rPr lang="ru-RU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право: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Паспорт родителя (законного представителя)</a:t>
            </a:r>
            <a:endParaRPr lang="ru-RU" i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Свидетельства рождения детей </a:t>
            </a:r>
            <a:r>
              <a:rPr lang="ru-RU" i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(полнородных и </a:t>
            </a:r>
            <a:r>
              <a:rPr lang="ru-RU" i="1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неполнородных</a:t>
            </a:r>
            <a:r>
              <a:rPr lang="ru-RU" i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братьев и сестер, усыновленных </a:t>
            </a:r>
            <a:r>
              <a:rPr lang="ru-RU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ru-RU" i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удочеренных) </a:t>
            </a:r>
            <a:r>
              <a:rPr lang="ru-RU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или </a:t>
            </a:r>
            <a:r>
              <a:rPr lang="ru-RU" i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находящихся </a:t>
            </a:r>
            <a:r>
              <a:rPr lang="ru-RU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 опекой или попечительством в семье, включая </a:t>
            </a:r>
            <a:r>
              <a:rPr lang="ru-RU" i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приемные семьи).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Первоочередное право: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Справка с места работы </a:t>
            </a:r>
            <a:r>
              <a:rPr lang="ru-RU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родителя (законного представителя).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Справка из военкомата для мобилизованных </a:t>
            </a:r>
            <a:endParaRPr lang="ru-RU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581071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22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320840"/>
            <a:ext cx="79112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Прием в 10 класс</a:t>
            </a:r>
            <a:endParaRPr lang="ru-RU" sz="20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0376" y="718688"/>
            <a:ext cx="843210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Перечень документов: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Заявление поступающего  (согласие родителей, законных представителей)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Аттестат об основном общем образовании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Поступающие </a:t>
            </a:r>
            <a:r>
              <a:rPr lang="ru-RU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ОВЗ</a:t>
            </a:r>
            <a:r>
              <a:rPr lang="ru-RU" sz="20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достигшие возраста 18 лет, принимаются на обучение по адаптированной образовательной программе  только </a:t>
            </a:r>
            <a:r>
              <a:rPr lang="ru-RU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согласия самих поступающих</a:t>
            </a:r>
            <a:r>
              <a:rPr lang="ru-RU" sz="20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(п.13)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Способы подачи заявления: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ЕПГУ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региональный портал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через почту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лично </a:t>
            </a:r>
            <a:endParaRPr lang="ru-RU" sz="24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574905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801" y="42427"/>
            <a:ext cx="5505406" cy="194421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Федеральные НПА, регламентирующие прием в общеобразовательные организации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3BAC77-8DAA-4599-86F4-67282EA65F4E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pic>
        <p:nvPicPr>
          <p:cNvPr id="5" name="Picture 4" descr="Официальный брендбук Года педагога и наставника в Российской Федерации">
            <a:extLst>
              <a:ext uri="{FF2B5EF4-FFF2-40B4-BE49-F238E27FC236}">
                <a16:creationId xmlns:a16="http://schemas.microsoft.com/office/drawing/2014/main" xmlns="" id="{255BDB15-140E-47D2-B000-1FD9DDE9B6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207" y="11113"/>
            <a:ext cx="1313199" cy="10676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Оформление и обзор тематического стенда к Году Национальных культур и  традиций в Республике Татарстан 2023, Алексеевский район — дата и место  проведения, программа мероприятия.">
            <a:extLst>
              <a:ext uri="{FF2B5EF4-FFF2-40B4-BE49-F238E27FC236}">
                <a16:creationId xmlns:a16="http://schemas.microsoft.com/office/drawing/2014/main" xmlns="" id="{DF6A9DBC-1C17-40BC-85A5-4FD592AA2F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387" y="72585"/>
            <a:ext cx="1841626" cy="9208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1110109"/>
            <a:ext cx="68328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  <a:cs typeface="Times New Roman" panose="02020603050405020304" pitchFamily="18" charset="0"/>
              </a:rPr>
              <a:t>! </a:t>
            </a:r>
            <a:r>
              <a:rPr lang="ru-RU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Основной принцип - общедоступность</a:t>
            </a:r>
          </a:p>
          <a:p>
            <a:pPr algn="just"/>
            <a:endParaRPr lang="ru-RU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 </a:t>
            </a:r>
            <a:r>
              <a:rPr lang="ru-RU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Обеспечить </a:t>
            </a:r>
            <a:r>
              <a:rPr lang="ru-RU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прием всех граждан, </a:t>
            </a:r>
            <a:r>
              <a:rPr lang="ru-RU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которые имеют право на получение общего образования</a:t>
            </a:r>
          </a:p>
          <a:p>
            <a:pPr algn="just"/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/>
          <a:srcRect l="12054" t="22154" r="51786" b="40346"/>
          <a:stretch/>
        </p:blipFill>
        <p:spPr>
          <a:xfrm>
            <a:off x="1043608" y="2499742"/>
            <a:ext cx="6048672" cy="24482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45923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1BE34-5304-42F9-B3A5-42F2D4CAC579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47638"/>
            <a:ext cx="84440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Федеральные НПА, регламентирующие прием в ОО: </a:t>
            </a:r>
          </a:p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изменения: ч.3.1 ст.67 Федерального закона № 273-ФЗ </a:t>
            </a:r>
            <a:endParaRPr lang="ru-RU" b="1" dirty="0">
              <a:solidFill>
                <a:schemeClr val="accent5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8023845"/>
              </p:ext>
            </p:extLst>
          </p:nvPr>
        </p:nvGraphicFramePr>
        <p:xfrm>
          <a:off x="714491" y="987574"/>
          <a:ext cx="8249996" cy="2839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9397">
                  <a:extLst>
                    <a:ext uri="{9D8B030D-6E8A-4147-A177-3AD203B41FA5}">
                      <a16:colId xmlns:a16="http://schemas.microsoft.com/office/drawing/2014/main" xmlns="" val="3578309640"/>
                    </a:ext>
                  </a:extLst>
                </a:gridCol>
                <a:gridCol w="5400599">
                  <a:extLst>
                    <a:ext uri="{9D8B030D-6E8A-4147-A177-3AD203B41FA5}">
                      <a16:colId xmlns:a16="http://schemas.microsoft.com/office/drawing/2014/main" xmlns="" val="9651660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Устаревшая редакция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Действующая редакция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64117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3.1. Ребенок имеет право преимущественного приема на обучение по основным общеобразовательным программам</a:t>
                      </a:r>
                      <a:r>
                        <a:rPr lang="ru-RU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r>
                        <a:rPr lang="ru-RU" sz="1200" b="1" i="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дошкольного образования и начального общего образования</a:t>
                      </a:r>
                      <a:r>
                        <a:rPr lang="ru-RU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 государственную или муниципальную образовательную организацию, в которой обучаются его полнородные и неполнородные брат и (или) сестра</a:t>
                      </a:r>
                      <a:r>
                        <a:rPr lang="ru-RU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12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3.1. Ребенок, в том числе </a:t>
                      </a:r>
                      <a:r>
                        <a:rPr lang="ru-RU" sz="1200" b="1" i="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усыновленный (удочеренный) или находящийся под опекой или попечительством в семье, включая приемную семью либо в случаях, предусмотренных законами субъектов Российской Федерации, патронатную семью</a:t>
                      </a:r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 имеет право преимущественного приема на обучение по</a:t>
                      </a:r>
                      <a:r>
                        <a:rPr lang="ru-RU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-RU" sz="1200" b="1" i="0" u="sng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основным общеобразовательным</a:t>
                      </a:r>
                      <a:r>
                        <a:rPr lang="ru-RU" sz="1200" b="1" i="0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программам в государственную или муниципальную образовательную организацию, в которой обучаются </a:t>
                      </a:r>
                      <a:r>
                        <a:rPr lang="ru-RU" sz="1200" b="1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его брат и (или) сестра</a:t>
                      </a:r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</a:t>
                      </a:r>
                      <a:r>
                        <a:rPr lang="ru-RU" sz="1200" b="0" i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полнородные и неполнородные, усыновленные (удочеренные), дети, опекунами (попечителями) которых являются родители (законные представители) этого ребенка, или дети, родителями (законными представителями) которых являются опекуны (попечители) этого ребенка, за исключением случаев,</a:t>
                      </a:r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-RU" sz="1200" b="0" i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предусмотренных</a:t>
                      </a:r>
                      <a:r>
                        <a:rPr lang="ru-RU" sz="1200" b="0" i="0" kern="1200" dirty="0" smtClean="0">
                          <a:solidFill>
                            <a:srgbClr val="00B05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r>
                        <a:rPr lang="ru-RU" sz="1200" b="1" i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hlinkClick r:id="rId2"/>
                        </a:rPr>
                        <a:t>частями 5</a:t>
                      </a:r>
                      <a:r>
                        <a:rPr lang="ru-RU" sz="1200" b="1" i="0" kern="1200" dirty="0" smtClea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и </a:t>
                      </a:r>
                      <a:r>
                        <a:rPr lang="ru-RU" sz="1200" b="1" i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hlinkClick r:id="rId2"/>
                        </a:rPr>
                        <a:t>6</a:t>
                      </a:r>
                      <a:r>
                        <a:rPr lang="ru-RU" sz="1200" b="0" i="0" kern="1200" dirty="0" smtClean="0">
                          <a:solidFill>
                            <a:srgbClr val="00B05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r>
                        <a:rPr lang="ru-RU" sz="1200" b="0" i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настоящей статьи.</a:t>
                      </a:r>
                      <a:endParaRPr lang="ru-RU" sz="12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22145049"/>
                  </a:ext>
                </a:extLst>
              </a:tr>
            </a:tbl>
          </a:graphicData>
        </a:graphic>
      </p:graphicFrame>
      <p:sp>
        <p:nvSpPr>
          <p:cNvPr id="5" name="Правая фигурная скобка 4"/>
          <p:cNvSpPr/>
          <p:nvPr/>
        </p:nvSpPr>
        <p:spPr>
          <a:xfrm rot="5400000">
            <a:off x="4710934" y="-68097"/>
            <a:ext cx="257109" cy="8177991"/>
          </a:xfrm>
          <a:prstGeom prst="rightBrace">
            <a:avLst>
              <a:gd name="adj1" fmla="val 37970"/>
              <a:gd name="adj2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11560" y="4214504"/>
            <a:ext cx="6766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категория заявителей, имеющих статус «преимущественное право»;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любой общеобразовательной программе (не только начального);</a:t>
            </a:r>
            <a:endParaRPr lang="en-US" sz="1200" b="1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срок начала приемной кампании;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работа в ГИС (ЕПГУ)</a:t>
            </a:r>
            <a:endParaRPr lang="ru-RU" sz="1200" b="1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2" descr="https://avtokluch-63.ru/image/catalog/exclamation_mark_PNG3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302" y="4223809"/>
            <a:ext cx="860761" cy="7473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авая фигурная скобка 9"/>
          <p:cNvSpPr/>
          <p:nvPr/>
        </p:nvSpPr>
        <p:spPr>
          <a:xfrm>
            <a:off x="7377990" y="4135343"/>
            <a:ext cx="144016" cy="896048"/>
          </a:xfrm>
          <a:prstGeom prst="rightBrace">
            <a:avLst>
              <a:gd name="adj1" fmla="val 21561"/>
              <a:gd name="adj2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517090" y="4376905"/>
            <a:ext cx="16193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(приказ №458)</a:t>
            </a:r>
          </a:p>
        </p:txBody>
      </p:sp>
    </p:spTree>
    <p:extLst>
      <p:ext uri="{BB962C8B-B14F-4D97-AF65-F5344CB8AC3E}">
        <p14:creationId xmlns="" xmlns:p14="http://schemas.microsoft.com/office/powerpoint/2010/main" val="1191010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1BE34-5304-42F9-B3A5-42F2D4CAC579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67494"/>
            <a:ext cx="81369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Федеральные НПА, регламентирующие прием в ОО: </a:t>
            </a:r>
            <a:r>
              <a:rPr lang="ru-RU" sz="20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изменения в Порядок приема (приказ №458)</a:t>
            </a:r>
            <a:endParaRPr lang="ru-RU" sz="20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25991906"/>
              </p:ext>
            </p:extLst>
          </p:nvPr>
        </p:nvGraphicFramePr>
        <p:xfrm>
          <a:off x="323528" y="983402"/>
          <a:ext cx="8424936" cy="4028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5415">
                  <a:extLst>
                    <a:ext uri="{9D8B030D-6E8A-4147-A177-3AD203B41FA5}">
                      <a16:colId xmlns:a16="http://schemas.microsoft.com/office/drawing/2014/main" xmlns="" val="3578309640"/>
                    </a:ext>
                  </a:extLst>
                </a:gridCol>
                <a:gridCol w="5619521">
                  <a:extLst>
                    <a:ext uri="{9D8B030D-6E8A-4147-A177-3AD203B41FA5}">
                      <a16:colId xmlns:a16="http://schemas.microsoft.com/office/drawing/2014/main" xmlns="" val="9651660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Устаревшая редакция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Действующая редакция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64117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 Ребенок имеет право преимущественного приема на обучение по образовательным программам </a:t>
                      </a:r>
                    </a:p>
                    <a:p>
                      <a:r>
                        <a:rPr lang="ru-RU" sz="1200" b="1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начального общего</a:t>
                      </a:r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образования в государственную или муниципальную образовательную организацию, в которой обучаются его полнородные и неполнородные брат и (или) сестра</a:t>
                      </a:r>
                      <a:endParaRPr lang="ru-RU" sz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 Ребенок,</a:t>
                      </a:r>
                      <a:r>
                        <a:rPr lang="ru-RU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-RU" sz="1200" b="1" i="0" kern="1200" dirty="0" smtClean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 том числе усыновленный (удочеренный) или находящийся под опекой или попечительством в семье, включая приемную семью либо в случаях, предусмотренных законами субъектов Российской Федерации, патронатную семью</a:t>
                      </a:r>
                      <a:r>
                        <a:rPr lang="ru-RU" sz="1200" b="0" i="0" kern="1200" dirty="0" smtClean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</a:t>
                      </a:r>
                      <a:r>
                        <a:rPr lang="ru-RU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имеет прав</a:t>
                      </a:r>
                      <a:r>
                        <a:rPr lang="ru-RU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 </a:t>
                      </a:r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преимущественного приема на обучение по</a:t>
                      </a:r>
                      <a:r>
                        <a:rPr lang="ru-RU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r>
                        <a:rPr lang="ru-RU" sz="1200" b="1" i="0" kern="1200" dirty="0" smtClean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основным общеобразовательным</a:t>
                      </a:r>
                      <a:r>
                        <a:rPr lang="ru-RU" sz="1200" b="0" i="0" kern="1200" dirty="0" smtClean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 </a:t>
                      </a:r>
                      <a:r>
                        <a:rPr lang="ru-RU" sz="1200" b="0" i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программам в государственную или муниципальную образовательную организацию, в которой обучаются его </a:t>
                      </a:r>
                      <a:r>
                        <a:rPr lang="ru-RU" sz="1200" b="1" i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брат и (или) сестра </a:t>
                      </a:r>
                      <a:r>
                        <a:rPr lang="ru-RU" sz="1200" b="0" i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(полнородные и неполнородные, усыновленные (удочеренные), дети, опекунами (попечителями) которых являются родители (законные представители) этого ребенка, или дети, родителями (законными представителями) которых являются опекуны (попечители) этого ребенка, за исключением случаев, предусмотренных</a:t>
                      </a:r>
                      <a:r>
                        <a:rPr lang="ru-RU" sz="1200" b="1" i="0" kern="1200" dirty="0" smtClean="0">
                          <a:solidFill>
                            <a:srgbClr val="00B05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r>
                        <a:rPr lang="ru-RU" sz="1200" b="1" i="0" u="none" strike="noStrike" kern="1200" dirty="0" smtClean="0">
                          <a:solidFill>
                            <a:srgbClr val="00B05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hlinkClick r:id="rId2"/>
                        </a:rPr>
                        <a:t>частями 5</a:t>
                      </a:r>
                      <a:r>
                        <a:rPr lang="ru-RU" sz="1200" b="1" i="0" kern="1200" dirty="0" smtClean="0">
                          <a:solidFill>
                            <a:srgbClr val="00B05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и </a:t>
                      </a:r>
                      <a:r>
                        <a:rPr lang="ru-RU" sz="1200" b="1" i="0" u="none" strike="noStrike" kern="1200" dirty="0" smtClean="0">
                          <a:solidFill>
                            <a:srgbClr val="00B05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hlinkClick r:id="rId2"/>
                        </a:rPr>
                        <a:t>6 статьи 67</a:t>
                      </a:r>
                      <a:r>
                        <a:rPr lang="ru-RU" sz="1200" b="0" i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r>
                        <a:rPr lang="ru-RU" sz="1200" b="0" i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Федерального закона (</a:t>
                      </a:r>
                      <a:r>
                        <a:rPr lang="ru-RU" sz="1200" b="0" i="1" kern="1200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индив</a:t>
                      </a:r>
                      <a:r>
                        <a:rPr lang="ru-RU" sz="1200" b="0" i="1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 отбор)</a:t>
                      </a:r>
                      <a:endParaRPr lang="ru-RU" sz="1200" i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221450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 …</a:t>
                      </a:r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 целью проведения организованного приема детей в первый класс размещают на своих информационном стенде и официальном сайте в сети Интернет информацию…</a:t>
                      </a:r>
                      <a:endParaRPr lang="ru-RU" sz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 …</a:t>
                      </a:r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 целью проведения организованного приема детей в первый класс размещают на своих информационном стенде и официальном сайте в сети Интернет, </a:t>
                      </a:r>
                      <a:r>
                        <a:rPr lang="ru-RU" sz="1200" b="1" i="0" kern="1200" dirty="0" smtClean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а также в федеральной государственной информационной системе</a:t>
                      </a:r>
                      <a:r>
                        <a:rPr lang="ru-RU" sz="1200" b="1" i="0" kern="1200" baseline="0" dirty="0" smtClean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-RU" sz="1200" b="1" i="0" kern="1200" baseline="0" dirty="0" smtClean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hlinkClick r:id="rId3"/>
                        </a:rPr>
                        <a:t>«</a:t>
                      </a:r>
                      <a:r>
                        <a:rPr lang="ru-RU" sz="12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hlinkClick r:id="rId3"/>
                        </a:rPr>
                        <a:t>Единый портал</a:t>
                      </a:r>
                      <a:r>
                        <a:rPr lang="ru-RU" sz="1200" b="1" i="0" kern="1200" dirty="0" smtClean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государственных и муниципальных услуг (функций)» далее – ЕПГУ)</a:t>
                      </a:r>
                      <a:endParaRPr lang="ru-RU" sz="1200" b="1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4122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933410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1BE34-5304-42F9-B3A5-42F2D4CAC579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14457" y="22111"/>
            <a:ext cx="81369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Федеральные НПА, регламентирующие прием в ОО: </a:t>
            </a:r>
            <a:r>
              <a:rPr lang="ru-RU" sz="20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изменения в Порядок приема (приказ №458)</a:t>
            </a:r>
            <a:endParaRPr lang="ru-RU" sz="20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74974701"/>
              </p:ext>
            </p:extLst>
          </p:nvPr>
        </p:nvGraphicFramePr>
        <p:xfrm>
          <a:off x="326425" y="1059582"/>
          <a:ext cx="8424936" cy="32537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5415">
                  <a:extLst>
                    <a:ext uri="{9D8B030D-6E8A-4147-A177-3AD203B41FA5}">
                      <a16:colId xmlns:a16="http://schemas.microsoft.com/office/drawing/2014/main" xmlns="" val="3578309640"/>
                    </a:ext>
                  </a:extLst>
                </a:gridCol>
                <a:gridCol w="5619521">
                  <a:extLst>
                    <a:ext uri="{9D8B030D-6E8A-4147-A177-3AD203B41FA5}">
                      <a16:colId xmlns:a16="http://schemas.microsoft.com/office/drawing/2014/main" xmlns="" val="96516603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Устаревшая редакция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Действующая редакция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64117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17. Прием заявлений … начинается 1 апреля текущего года… 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17. Прием заявлений … начинается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r>
                        <a:rPr lang="ru-RU" sz="1400" b="1" i="0" kern="1200" dirty="0" smtClean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 позднее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r>
                        <a:rPr lang="ru-RU" sz="14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 апреля текущего года… 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</a:t>
                      </a:r>
                      <a:r>
                        <a:rPr lang="ru-RU" sz="1400" b="1" i="0" kern="1200" dirty="0" smtClean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рекомендуется локальными</a:t>
                      </a:r>
                      <a:r>
                        <a:rPr lang="ru-RU" sz="1400" b="1" i="0" kern="1200" baseline="0" dirty="0" smtClean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НПА определить 30 марта</a:t>
                      </a:r>
                      <a:r>
                        <a:rPr lang="ru-RU" sz="14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ru-RU" sz="1400" dirty="0">
                        <a:solidFill>
                          <a:srgbClr val="00B05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41083445"/>
                  </a:ext>
                </a:extLst>
              </a:tr>
              <a:tr h="1244911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23. Исключен способ</a:t>
                      </a:r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«</a:t>
                      </a:r>
                      <a:r>
                        <a:rPr lang="ru-RU" sz="1400" b="1" i="0" kern="1200" dirty="0" smtClean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посредством электронной почты общеобразовательной организации</a:t>
                      </a: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»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23. …..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ru-RU" sz="1400" b="1" i="0" kern="1200" dirty="0" smtClean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 </a:t>
                      </a:r>
                      <a:r>
                        <a:rPr lang="ru-RU" sz="1400" b="1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электронной форме </a:t>
                      </a:r>
                      <a:r>
                        <a:rPr lang="ru-RU" sz="14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посредством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r>
                        <a:rPr lang="ru-RU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hlinkClick r:id="rId2"/>
                        </a:rPr>
                        <a:t>ЕПГУ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ru-RU" sz="1400" b="1" i="0" kern="1200" dirty="0" smtClean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 </a:t>
                      </a:r>
                      <a:r>
                        <a:rPr lang="ru-RU" sz="1400" b="1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электронной форме </a:t>
                      </a:r>
                      <a:r>
                        <a:rPr lang="ru-RU" sz="14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 использованием функционала (сервисов) </a:t>
                      </a:r>
                      <a:r>
                        <a:rPr lang="ru-RU" sz="1400" b="1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региональных государственных информационных систем </a:t>
                      </a:r>
                      <a:r>
                        <a:rPr lang="ru-RU" sz="14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субъектов РФ, созданных органами государственной власти субъектов Российской Федерации (при наличии), интегрированных с </a:t>
                      </a:r>
                      <a:r>
                        <a:rPr lang="ru-RU" sz="1400" b="1" i="0" u="none" strike="noStrike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hlinkClick r:id="rId2"/>
                        </a:rPr>
                        <a:t>ЕПГУ</a:t>
                      </a:r>
                      <a:r>
                        <a:rPr lang="ru-RU" sz="1400" b="1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ru-RU" sz="1400" b="1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через операторов почтовой связи общего</a:t>
                      </a:r>
                      <a:r>
                        <a:rPr lang="ru-RU" sz="14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пользования заказным письмом с уведомлением о вручении;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ru-RU" sz="1400" b="1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лично в общеобразовательную организацию</a:t>
                      </a:r>
                      <a:endParaRPr lang="ru-RU" sz="1400" b="0" i="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838595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016769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1BE34-5304-42F9-B3A5-42F2D4CAC579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14457" y="22111"/>
            <a:ext cx="81369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Федеральные НПА, регламентирующие прием в ОО: </a:t>
            </a:r>
            <a:r>
              <a:rPr lang="ru-RU" sz="20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изменения в Порядок приема (приказ №458)</a:t>
            </a:r>
            <a:endParaRPr lang="ru-RU" sz="20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03781093"/>
              </p:ext>
            </p:extLst>
          </p:nvPr>
        </p:nvGraphicFramePr>
        <p:xfrm>
          <a:off x="341293" y="1059582"/>
          <a:ext cx="8424936" cy="35390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4">
                  <a:extLst>
                    <a:ext uri="{9D8B030D-6E8A-4147-A177-3AD203B41FA5}">
                      <a16:colId xmlns:a16="http://schemas.microsoft.com/office/drawing/2014/main" xmlns="" val="3578309640"/>
                    </a:ext>
                  </a:extLst>
                </a:gridCol>
                <a:gridCol w="6048672">
                  <a:extLst>
                    <a:ext uri="{9D8B030D-6E8A-4147-A177-3AD203B41FA5}">
                      <a16:colId xmlns:a16="http://schemas.microsoft.com/office/drawing/2014/main" xmlns="" val="965166032"/>
                    </a:ext>
                  </a:extLst>
                </a:gridCol>
              </a:tblGrid>
              <a:tr h="61296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Устаревшая редакция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Действующая редакция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6411711"/>
                  </a:ext>
                </a:extLst>
              </a:tr>
              <a:tr h="963234">
                <a:tc>
                  <a:txBody>
                    <a:bodyPr/>
                    <a:lstStyle/>
                    <a:p>
                      <a:endParaRPr lang="ru-RU" sz="12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П.23 дополнен абзацем:</a:t>
                      </a:r>
                    </a:p>
                    <a:p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Информация о результатах рассмотрения заявления о приеме на обучение направляется на указанный в заявлении о приеме на обучение адрес (почтовый и (или) электронный) </a:t>
                      </a:r>
                      <a:r>
                        <a:rPr lang="ru-RU" sz="1200" b="0" i="0" kern="1200" dirty="0" smtClean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и </a:t>
                      </a:r>
                      <a:r>
                        <a:rPr lang="ru-RU" sz="1200" b="1" i="0" kern="1200" dirty="0" smtClean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 личный кабинет </a:t>
                      </a:r>
                      <a:r>
                        <a:rPr lang="ru-RU" sz="12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hlinkClick r:id="rId2"/>
                        </a:rPr>
                        <a:t>ЕПГУ</a:t>
                      </a:r>
                      <a:r>
                        <a:rPr lang="ru-RU" sz="1200" b="1" i="0" kern="1200" dirty="0" smtClean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r>
                        <a:rPr lang="ru-RU" sz="1200" b="0" i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(при условии завершения прохождения процедуры регистрации в единой системе идентификации и аутентификации при предоставлении согласия родителем(</a:t>
                      </a:r>
                      <a:r>
                        <a:rPr lang="ru-RU" sz="1200" b="0" i="1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ями</a:t>
                      </a:r>
                      <a:r>
                        <a:rPr lang="ru-RU" sz="1200" b="0" i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 (законным(</a:t>
                      </a:r>
                      <a:r>
                        <a:rPr lang="ru-RU" sz="1200" b="0" i="1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ыми</a:t>
                      </a:r>
                      <a:r>
                        <a:rPr lang="ru-RU" sz="1200" b="0" i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 представителем(</a:t>
                      </a:r>
                      <a:r>
                        <a:rPr lang="ru-RU" sz="1200" b="0" i="1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ями</a:t>
                      </a:r>
                      <a:r>
                        <a:rPr lang="ru-RU" sz="1200" b="0" i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 ребенка или поступающим).</a:t>
                      </a:r>
                      <a:endParaRPr lang="ru-RU" sz="12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22145049"/>
                  </a:ext>
                </a:extLst>
              </a:tr>
              <a:tr h="1109178">
                <a:tc>
                  <a:txBody>
                    <a:bodyPr/>
                    <a:lstStyle/>
                    <a:p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27. Не допускается требовать представления других документов в качестве основания для приема на обучение по основным общеобразовательным программам.</a:t>
                      </a:r>
                      <a:endParaRPr lang="ru-RU" sz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П.27 отредактирован и дополнен абзацем:</a:t>
                      </a:r>
                    </a:p>
                    <a:p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…, кроме предусмотренных </a:t>
                      </a:r>
                      <a:r>
                        <a:rPr lang="ru-RU" sz="1200" b="1" i="0" u="none" strike="noStrike" kern="1200" dirty="0" smtClean="0">
                          <a:solidFill>
                            <a:srgbClr val="00B05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hlinkClick r:id="rId3"/>
                        </a:rPr>
                        <a:t>пунктом 26</a:t>
                      </a:r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Порядка, …</a:t>
                      </a:r>
                    </a:p>
                    <a:p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При подаче заявления о приеме на обучение в электронной форме посредством </a:t>
                      </a:r>
                      <a:r>
                        <a:rPr lang="ru-RU" sz="1200" b="0" i="0" u="none" strike="noStrike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hlinkClick r:id="rId2"/>
                        </a:rPr>
                        <a:t>ЕПГУ</a:t>
                      </a:r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r>
                        <a:rPr lang="ru-RU" sz="1200" b="1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 допускается требовать копий или оригиналов документов</a:t>
                      </a:r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 предусмотренных </a:t>
                      </a:r>
                      <a:r>
                        <a:rPr lang="ru-RU" sz="1200" b="0" i="0" u="none" strike="noStrike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hlinkClick r:id="rId3"/>
                        </a:rPr>
                        <a:t>пунктом 26</a:t>
                      </a:r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Порядка, </a:t>
                      </a:r>
                      <a:r>
                        <a:rPr lang="ru-RU" sz="1200" b="1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за исключением копий или оригиналов документов, подтверждающих внеочередное, первоочередное и преимущественное право</a:t>
                      </a:r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приема на обучение, или документов, подтверждение которых в электронном виде невозможно.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4122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951668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1BE34-5304-42F9-B3A5-42F2D4CAC579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339502"/>
            <a:ext cx="81369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Федеральные НПА, регламентирующие прием в ОО: </a:t>
            </a:r>
            <a:r>
              <a:rPr lang="ru-RU" sz="20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изменения в Порядок приема (приказ №458)</a:t>
            </a:r>
            <a:endParaRPr lang="ru-RU" sz="20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98038952"/>
              </p:ext>
            </p:extLst>
          </p:nvPr>
        </p:nvGraphicFramePr>
        <p:xfrm>
          <a:off x="323528" y="1347614"/>
          <a:ext cx="8424936" cy="30818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4">
                  <a:extLst>
                    <a:ext uri="{9D8B030D-6E8A-4147-A177-3AD203B41FA5}">
                      <a16:colId xmlns:a16="http://schemas.microsoft.com/office/drawing/2014/main" xmlns="" val="3578309640"/>
                    </a:ext>
                  </a:extLst>
                </a:gridCol>
                <a:gridCol w="6048672">
                  <a:extLst>
                    <a:ext uri="{9D8B030D-6E8A-4147-A177-3AD203B41FA5}">
                      <a16:colId xmlns:a16="http://schemas.microsoft.com/office/drawing/2014/main" xmlns="" val="965166032"/>
                    </a:ext>
                  </a:extLst>
                </a:gridCol>
              </a:tblGrid>
              <a:tr h="612967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Устаревшая редакция</a:t>
                      </a:r>
                      <a:endParaRPr lang="ru-RU" sz="12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Действующая редакция</a:t>
                      </a:r>
                      <a:endParaRPr lang="ru-RU" sz="12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6411711"/>
                  </a:ext>
                </a:extLst>
              </a:tr>
              <a:tr h="1707109">
                <a:tc>
                  <a:txBody>
                    <a:bodyPr/>
                    <a:lstStyle/>
                    <a:p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29. Факт приема заявления о приеме на обучение и перечень документов, представленных родителем(</a:t>
                      </a:r>
                      <a:r>
                        <a:rPr lang="ru-RU" sz="1200" b="0" i="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ями</a:t>
                      </a:r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 (законным(</a:t>
                      </a:r>
                      <a:r>
                        <a:rPr lang="ru-RU" sz="1200" b="0" i="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ыми</a:t>
                      </a:r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 представителем(</a:t>
                      </a:r>
                      <a:r>
                        <a:rPr lang="ru-RU" sz="1200" b="0" i="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ями</a:t>
                      </a:r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 ребенка или поступающим, </a:t>
                      </a:r>
                      <a:r>
                        <a:rPr lang="ru-RU" sz="1200" b="1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регистрируются в журнале приема заявлений о приеме на обучение в общеобразовательную организацию</a:t>
                      </a:r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 После …</a:t>
                      </a:r>
                      <a:endParaRPr lang="ru-RU" sz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П.29 отредактирован и дополнен: 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Уведомление о факте приема заявления направляется в личный кабинет на </a:t>
                      </a:r>
                      <a:r>
                        <a:rPr lang="ru-RU" sz="1200" b="0" i="0" u="none" strike="noStrike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hlinkClick r:id="rId2"/>
                        </a:rPr>
                        <a:t>ЕПГУ</a:t>
                      </a:r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(при условии завершения прохождения процедуры регистрации в единой системе идентификации и аутентификации). 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Журнал приема заявлений может вестись в том числе в электронном виде</a:t>
                      </a:r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в региональных государственных информационных системах субъектов Российской Федерации, созданных органами государственной власти субъектов Российской Федерации (при наличии).</a:t>
                      </a:r>
                    </a:p>
                    <a:p>
                      <a:pPr marL="171450" marR="0" lvl="0" indent="-17145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При подаче заявления о приеме на обучение через операторов почтовой связи общего пользования или лично в общеобразовательную организацию … ………..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выдается документ, заверенный подписью должностного лица………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endParaRPr lang="ru-RU" sz="1200" b="0" i="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410834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603472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1BE34-5304-42F9-B3A5-42F2D4CAC579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267494"/>
            <a:ext cx="4968552" cy="473419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58078992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10428</TotalTime>
  <Words>1940</Words>
  <Application>Microsoft Office PowerPoint</Application>
  <PresentationFormat>Экран (16:9)</PresentationFormat>
  <Paragraphs>193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Грань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ПРИЕМ В ПЕРВЫЕ КЛАССЫ ОБРАЗОВАТЕЛЬНЫХ УЧРЕЖДЕНИЙ</vt:lpstr>
      <vt:lpstr>ПРИЕМ В ПЕРВЫЕ КЛАССЫ ОБРАЗОВАТЕЛЬНЫХ УЧРЕЖДЕНИЙ</vt:lpstr>
      <vt:lpstr>ПРИЕМ В ПЕРВЫЕ КЛАССЫ ОБРАЗОВАТЕЛЬНЫХ УЧРЕЖДЕНИЙ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Мавжида Иксановна</cp:lastModifiedBy>
  <cp:revision>1115</cp:revision>
  <cp:lastPrinted>2022-02-21T16:46:07Z</cp:lastPrinted>
  <dcterms:created xsi:type="dcterms:W3CDTF">2015-10-13T08:15:21Z</dcterms:created>
  <dcterms:modified xsi:type="dcterms:W3CDTF">2023-03-23T12:42:25Z</dcterms:modified>
</cp:coreProperties>
</file>